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9144000" cy="5143500" type="screen16x9"/>
  <p:notesSz cx="6858000" cy="9144000"/>
  <p:embeddedFontLst>
    <p:embeddedFont>
      <p:font typeface="Roboto Slab" pitchFamily="2"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59"/>
    <p:restoredTop sz="94694"/>
  </p:normalViewPr>
  <p:slideViewPr>
    <p:cSldViewPr snapToGrid="0">
      <p:cViewPr varScale="1">
        <p:scale>
          <a:sx n="161" d="100"/>
          <a:sy n="161" d="100"/>
        </p:scale>
        <p:origin x="832" y="20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aws.amazon.com/compliance/services-in-scope/"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d226dbf10d_1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d226dbf10d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dabe9ee7ce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dabe9ee7ce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d226dbf10d_1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d226dbf10d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2100" algn="l" rtl="0">
              <a:spcBef>
                <a:spcPts val="0"/>
              </a:spcBef>
              <a:spcAft>
                <a:spcPts val="0"/>
              </a:spcAft>
              <a:buSzPts val="1000"/>
              <a:buChar char="●"/>
            </a:pPr>
            <a:r>
              <a:rPr lang="en" sz="1000"/>
              <a:t>Audit is a mechanism to document compliance with internal or external requirements (or identify deficiencies).</a:t>
            </a:r>
            <a:endParaRPr sz="100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dabe9ee7ce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dabe9ee7ce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dabe9ee7ce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dabe9ee7ce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dd6cee88c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dd6cee88c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dabe9ee7ce_0_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dabe9ee7ce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dabe9ee7ce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dabe9ee7ce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dabe9ee7ce_0_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dabe9ee7ce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d226dbf10d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d226dbf10d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d226dbf10d_0_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d226dbf10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a:t>Note</a:t>
            </a:r>
            <a:r>
              <a:rPr lang="en"/>
              <a:t>: Remove brackets once finalized.</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dabe9ee7ce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dabe9ee7ce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dd6cee88cb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dd6cee88cb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d25e0e7f3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d25e0e7f3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d226dbf10d_0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d226dbf10d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dabe9ee7ce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dabe9ee7ce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Notes:</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
              <a:t>**Warning** - Rules with source 0.0.0.0/0 in Security Groups allows every IP address to access the instance. AWS recommends setting security group rules to allow access from known IP addresses only.</a:t>
            </a:r>
            <a:br>
              <a:rPr lang="en"/>
            </a:br>
            <a:br>
              <a:rPr lang="en"/>
            </a:b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d226dbf10d_0_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d226dbf10d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t>Notes: </a:t>
            </a:r>
            <a:br>
              <a:rPr lang="en" sz="1000"/>
            </a:br>
            <a:endParaRPr sz="1000"/>
          </a:p>
          <a:p>
            <a:pPr marL="457200" lvl="0" indent="-292100" algn="l" rtl="0">
              <a:spcBef>
                <a:spcPts val="0"/>
              </a:spcBef>
              <a:spcAft>
                <a:spcPts val="0"/>
              </a:spcAft>
              <a:buSzPts val="1000"/>
              <a:buChar char="●"/>
            </a:pPr>
            <a:r>
              <a:rPr lang="en" sz="1000" u="sng"/>
              <a:t>Operational Excellence</a:t>
            </a:r>
            <a:r>
              <a:rPr lang="en" sz="1000"/>
              <a:t>: Organize, Prepare, Operate and Evolve. [To support and run AWS workloads effectively, gaining insights into the operations]</a:t>
            </a:r>
            <a:endParaRPr sz="1000"/>
          </a:p>
          <a:p>
            <a:pPr marL="457200" lvl="0" indent="-292100" algn="l" rtl="0">
              <a:spcBef>
                <a:spcPts val="0"/>
              </a:spcBef>
              <a:spcAft>
                <a:spcPts val="0"/>
              </a:spcAft>
              <a:buSzPts val="1000"/>
              <a:buChar char="●"/>
            </a:pPr>
            <a:r>
              <a:rPr lang="en" sz="1000" u="sng"/>
              <a:t>Security</a:t>
            </a:r>
            <a:r>
              <a:rPr lang="en" sz="1000"/>
              <a:t>: IAM, Detection and Incident Response, Infra Protection and Data Protection. [The job zero where Security is everyone’s responsibility]</a:t>
            </a:r>
            <a:endParaRPr sz="1000"/>
          </a:p>
          <a:p>
            <a:pPr marL="457200" lvl="0" indent="-292100" algn="l" rtl="0">
              <a:spcBef>
                <a:spcPts val="0"/>
              </a:spcBef>
              <a:spcAft>
                <a:spcPts val="0"/>
              </a:spcAft>
              <a:buSzPts val="1000"/>
              <a:buChar char="●"/>
            </a:pPr>
            <a:r>
              <a:rPr lang="en" sz="1000" u="sng"/>
              <a:t>Reliability</a:t>
            </a:r>
            <a:r>
              <a:rPr lang="en" sz="1000"/>
              <a:t>: Foundations, Workload Architecture, Change Management and Failure Management. [Consistency with Change &amp; Failure Management along with other improvements]</a:t>
            </a:r>
            <a:endParaRPr sz="1000"/>
          </a:p>
          <a:p>
            <a:pPr marL="457200" lvl="0" indent="-292100" algn="l" rtl="0">
              <a:spcBef>
                <a:spcPts val="0"/>
              </a:spcBef>
              <a:spcAft>
                <a:spcPts val="0"/>
              </a:spcAft>
              <a:buSzPts val="1000"/>
              <a:buChar char="●"/>
            </a:pPr>
            <a:r>
              <a:rPr lang="en" sz="1000" u="sng">
                <a:solidFill>
                  <a:schemeClr val="dk1"/>
                </a:solidFill>
              </a:rPr>
              <a:t>Cost Optimization</a:t>
            </a:r>
            <a:r>
              <a:rPr lang="en" sz="1000">
                <a:solidFill>
                  <a:schemeClr val="dk1"/>
                </a:solidFill>
              </a:rPr>
              <a:t>: Practice Cloud Financial Management, Expenditure and usage awareness, Cost-effective resources, Manage demand and supply resources and Optimize over time. [Helps in getting business value at the lowest price point] </a:t>
            </a:r>
            <a:endParaRPr sz="1000" u="sng"/>
          </a:p>
          <a:p>
            <a:pPr marL="457200" lvl="0" indent="-292100" algn="l" rtl="0">
              <a:spcBef>
                <a:spcPts val="0"/>
              </a:spcBef>
              <a:spcAft>
                <a:spcPts val="0"/>
              </a:spcAft>
              <a:buSzPts val="1000"/>
              <a:buChar char="●"/>
            </a:pPr>
            <a:r>
              <a:rPr lang="en" sz="1000" u="sng"/>
              <a:t>Performance Efficiency</a:t>
            </a:r>
            <a:r>
              <a:rPr lang="en" sz="1000"/>
              <a:t>: Selection, Review, Monitoring and TradeOffs. [Ability to use resources efficiently with change in demand and tech evolution]</a:t>
            </a:r>
            <a:endParaRPr sz="10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d226dbf10d_0_1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d226dbf10d_0_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00">
                <a:solidFill>
                  <a:schemeClr val="dk1"/>
                </a:solidFill>
              </a:rPr>
              <a:t>Notes: </a:t>
            </a:r>
            <a:endParaRPr sz="1000">
              <a:solidFill>
                <a:schemeClr val="dk1"/>
              </a:solidFill>
            </a:endParaRPr>
          </a:p>
          <a:p>
            <a:pPr marL="0" lvl="0" indent="0" algn="l" rtl="0">
              <a:spcBef>
                <a:spcPts val="0"/>
              </a:spcBef>
              <a:spcAft>
                <a:spcPts val="0"/>
              </a:spcAft>
              <a:buClr>
                <a:schemeClr val="dk1"/>
              </a:buClr>
              <a:buSzPts val="1100"/>
              <a:buFont typeface="Arial"/>
              <a:buNone/>
            </a:pPr>
            <a:endParaRPr sz="1000">
              <a:solidFill>
                <a:schemeClr val="dk1"/>
              </a:solidFill>
            </a:endParaRPr>
          </a:p>
          <a:p>
            <a:pPr marL="457200" lvl="0" indent="-292100" algn="l" rtl="0">
              <a:spcBef>
                <a:spcPts val="0"/>
              </a:spcBef>
              <a:spcAft>
                <a:spcPts val="0"/>
              </a:spcAft>
              <a:buClr>
                <a:schemeClr val="dk1"/>
              </a:buClr>
              <a:buSzPts val="1000"/>
              <a:buAutoNum type="arabicPeriod"/>
            </a:pPr>
            <a:r>
              <a:rPr lang="en" sz="1000">
                <a:solidFill>
                  <a:schemeClr val="dk1"/>
                </a:solidFill>
              </a:rPr>
              <a:t>CSP’s Responsibility (AWS): </a:t>
            </a:r>
            <a:endParaRPr sz="1000">
              <a:solidFill>
                <a:schemeClr val="dk1"/>
              </a:solidFill>
            </a:endParaRPr>
          </a:p>
          <a:p>
            <a:pPr marL="914400" lvl="0" indent="-292100" algn="l" rtl="0">
              <a:spcBef>
                <a:spcPts val="0"/>
              </a:spcBef>
              <a:spcAft>
                <a:spcPts val="0"/>
              </a:spcAft>
              <a:buClr>
                <a:schemeClr val="dk1"/>
              </a:buClr>
              <a:buSzPts val="1000"/>
              <a:buChar char="●"/>
            </a:pPr>
            <a:r>
              <a:rPr lang="en" sz="1000">
                <a:solidFill>
                  <a:schemeClr val="dk1"/>
                </a:solidFill>
              </a:rPr>
              <a:t>Physical Security, Virtualization Security, Environmental SafeGuards, Network Security, Administrative Controls, Certifications and Accreditations, etc.</a:t>
            </a:r>
            <a:endParaRPr sz="1000">
              <a:solidFill>
                <a:schemeClr val="dk1"/>
              </a:solidFill>
            </a:endParaRPr>
          </a:p>
          <a:p>
            <a:pPr marL="457200" lvl="0" indent="-292100" algn="l" rtl="0">
              <a:spcBef>
                <a:spcPts val="0"/>
              </a:spcBef>
              <a:spcAft>
                <a:spcPts val="0"/>
              </a:spcAft>
              <a:buClr>
                <a:schemeClr val="dk1"/>
              </a:buClr>
              <a:buSzPts val="1000"/>
              <a:buAutoNum type="arabicPeriod"/>
            </a:pPr>
            <a:r>
              <a:rPr lang="en" sz="1000">
                <a:solidFill>
                  <a:schemeClr val="dk1"/>
                </a:solidFill>
              </a:rPr>
              <a:t>CSC’s Responsibility (Customer):</a:t>
            </a:r>
            <a:endParaRPr sz="1000">
              <a:solidFill>
                <a:schemeClr val="dk1"/>
              </a:solidFill>
            </a:endParaRPr>
          </a:p>
          <a:p>
            <a:pPr marL="914400" lvl="0" indent="-292100" algn="l" rtl="0">
              <a:spcBef>
                <a:spcPts val="0"/>
              </a:spcBef>
              <a:spcAft>
                <a:spcPts val="0"/>
              </a:spcAft>
              <a:buClr>
                <a:schemeClr val="dk1"/>
              </a:buClr>
              <a:buSzPts val="1000"/>
              <a:buChar char="●"/>
            </a:pPr>
            <a:r>
              <a:rPr lang="en" sz="1000">
                <a:solidFill>
                  <a:schemeClr val="dk1"/>
                </a:solidFill>
              </a:rPr>
              <a:t>Guest Operating System Security, Identity and Access Management, Application Security, Monitoring and Auditing, etc.</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d226dbf10d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d226dbf10d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t>Notes:</a:t>
            </a:r>
            <a:endParaRPr sz="1000"/>
          </a:p>
          <a:p>
            <a:pPr marL="0" lvl="0" indent="0" algn="l" rtl="0">
              <a:spcBef>
                <a:spcPts val="0"/>
              </a:spcBef>
              <a:spcAft>
                <a:spcPts val="0"/>
              </a:spcAft>
              <a:buNone/>
            </a:pPr>
            <a:endParaRPr sz="1000"/>
          </a:p>
          <a:p>
            <a:pPr marL="457200" lvl="0" indent="-292100" algn="l" rtl="0">
              <a:spcBef>
                <a:spcPts val="0"/>
              </a:spcBef>
              <a:spcAft>
                <a:spcPts val="0"/>
              </a:spcAft>
              <a:buSzPts val="1000"/>
              <a:buChar char="●"/>
            </a:pPr>
            <a:r>
              <a:rPr lang="en" sz="1000"/>
              <a:t>Compliance is a shared responsibility between CSC and CSP.</a:t>
            </a:r>
            <a:endParaRPr sz="1000"/>
          </a:p>
          <a:p>
            <a:pPr marL="457200" lvl="0" indent="-292100" algn="l" rtl="0">
              <a:spcBef>
                <a:spcPts val="0"/>
              </a:spcBef>
              <a:spcAft>
                <a:spcPts val="0"/>
              </a:spcAft>
              <a:buSzPts val="1000"/>
              <a:buChar char="●"/>
            </a:pPr>
            <a:r>
              <a:rPr lang="en" sz="1000" u="sng"/>
              <a:t>Concept of Compliance Inheritance</a:t>
            </a:r>
            <a:r>
              <a:rPr lang="en" sz="1000"/>
              <a:t>: </a:t>
            </a:r>
            <a:r>
              <a:rPr lang="en" sz="1000">
                <a:solidFill>
                  <a:schemeClr val="dk1"/>
                </a:solidFill>
              </a:rPr>
              <a:t> A provider may have parts of their service certified as </a:t>
            </a:r>
            <a:r>
              <a:rPr lang="en" sz="1000" b="1">
                <a:solidFill>
                  <a:schemeClr val="dk1"/>
                </a:solidFill>
              </a:rPr>
              <a:t>compliant</a:t>
            </a:r>
            <a:r>
              <a:rPr lang="en" sz="1000">
                <a:solidFill>
                  <a:schemeClr val="dk1"/>
                </a:solidFill>
              </a:rPr>
              <a:t> which removes this from the audit scope of the customer, but the customer is still responsible for the compliance of everything they build on top of the provider.</a:t>
            </a:r>
            <a:endParaRPr sz="1000">
              <a:solidFill>
                <a:schemeClr val="dk1"/>
              </a:solidFill>
            </a:endParaRPr>
          </a:p>
          <a:p>
            <a:pPr marL="457200" lvl="0" indent="-292100" algn="l" rtl="0">
              <a:spcBef>
                <a:spcPts val="0"/>
              </a:spcBef>
              <a:spcAft>
                <a:spcPts val="0"/>
              </a:spcAft>
              <a:buClr>
                <a:schemeClr val="dk1"/>
              </a:buClr>
              <a:buSzPts val="1000"/>
              <a:buChar char="●"/>
            </a:pPr>
            <a:r>
              <a:rPr lang="en" sz="1000">
                <a:solidFill>
                  <a:schemeClr val="dk1"/>
                </a:solidFill>
              </a:rPr>
              <a:t>List of AWS Services in Compliance: </a:t>
            </a:r>
            <a:r>
              <a:rPr lang="en" sz="1000" u="sng">
                <a:solidFill>
                  <a:schemeClr val="hlink"/>
                </a:solidFill>
                <a:hlinkClick r:id="rId3"/>
              </a:rPr>
              <a:t>https://aws.amazon.com/compliance/services-in-scope/</a:t>
            </a:r>
            <a:endParaRPr sz="1000">
              <a:solidFill>
                <a:schemeClr val="dk1"/>
              </a:solidFill>
            </a:endParaRPr>
          </a:p>
          <a:p>
            <a:pPr marL="457200" lvl="0" indent="0" algn="l" rtl="0">
              <a:spcBef>
                <a:spcPts val="0"/>
              </a:spcBef>
              <a:spcAft>
                <a:spcPts val="0"/>
              </a:spcAft>
              <a:buNone/>
            </a:pPr>
            <a:endParaRPr sz="10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d226dbf10d_1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d226dbf10d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0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dfc52d877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dfc52d877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00"/>
              <a:t>Notes:</a:t>
            </a:r>
            <a:br>
              <a:rPr lang="en" sz="1000"/>
            </a:br>
            <a:endParaRPr sz="1000"/>
          </a:p>
          <a:p>
            <a:pPr marL="457200" lvl="0" indent="-292100" algn="l" rtl="0">
              <a:spcBef>
                <a:spcPts val="0"/>
              </a:spcBef>
              <a:spcAft>
                <a:spcPts val="0"/>
              </a:spcAft>
              <a:buSzPts val="1000"/>
              <a:buChar char="●"/>
            </a:pPr>
            <a:r>
              <a:rPr lang="en" sz="1000"/>
              <a:t>Compliance does not necessarily imply that the organization is Secure.</a:t>
            </a:r>
            <a:endParaRPr sz="1000"/>
          </a:p>
          <a:p>
            <a:pPr marL="457200" lvl="0" indent="-292100" algn="l" rtl="0">
              <a:spcBef>
                <a:spcPts val="0"/>
              </a:spcBef>
              <a:spcAft>
                <a:spcPts val="0"/>
              </a:spcAft>
              <a:buSzPts val="1000"/>
              <a:buChar char="●"/>
            </a:pPr>
            <a:r>
              <a:rPr lang="en" sz="1000"/>
              <a:t>Compliance can be a business enabler, a legal obligation and a contractual requirement.</a:t>
            </a:r>
            <a:endParaRPr sz="1000"/>
          </a:p>
          <a:p>
            <a:pPr marL="457200" lvl="0" indent="-292100" algn="l" rtl="0">
              <a:spcBef>
                <a:spcPts val="0"/>
              </a:spcBef>
              <a:spcAft>
                <a:spcPts val="0"/>
              </a:spcAft>
              <a:buSzPts val="1000"/>
              <a:buChar char="●"/>
            </a:pPr>
            <a:r>
              <a:rPr lang="en" sz="1000"/>
              <a:t>There could be scenarios where an organization is,</a:t>
            </a:r>
            <a:endParaRPr sz="1000"/>
          </a:p>
          <a:p>
            <a:pPr marL="914400" lvl="1" indent="-292100" algn="l" rtl="0">
              <a:spcBef>
                <a:spcPts val="0"/>
              </a:spcBef>
              <a:spcAft>
                <a:spcPts val="0"/>
              </a:spcAft>
              <a:buSzPts val="1000"/>
              <a:buChar char="○"/>
            </a:pPr>
            <a:r>
              <a:rPr lang="en" sz="1000"/>
              <a:t>Neither Compliant nor Secure.</a:t>
            </a:r>
            <a:endParaRPr sz="1000"/>
          </a:p>
          <a:p>
            <a:pPr marL="914400" lvl="1" indent="-292100" algn="l" rtl="0">
              <a:spcBef>
                <a:spcPts val="0"/>
              </a:spcBef>
              <a:spcAft>
                <a:spcPts val="0"/>
              </a:spcAft>
              <a:buSzPts val="1000"/>
              <a:buChar char="○"/>
            </a:pPr>
            <a:r>
              <a:rPr lang="en" sz="1000"/>
              <a:t>Compliant but not Secure.</a:t>
            </a:r>
            <a:endParaRPr sz="1000"/>
          </a:p>
          <a:p>
            <a:pPr marL="914400" lvl="1" indent="-292100" algn="l" rtl="0">
              <a:spcBef>
                <a:spcPts val="0"/>
              </a:spcBef>
              <a:spcAft>
                <a:spcPts val="0"/>
              </a:spcAft>
              <a:buSzPts val="1000"/>
              <a:buChar char="○"/>
            </a:pPr>
            <a:r>
              <a:rPr lang="en" sz="1000"/>
              <a:t>Secure but not Compliant.</a:t>
            </a:r>
            <a:endParaRPr sz="1000"/>
          </a:p>
          <a:p>
            <a:pPr marL="914400" lvl="1" indent="-292100" algn="l" rtl="0">
              <a:spcBef>
                <a:spcPts val="0"/>
              </a:spcBef>
              <a:spcAft>
                <a:spcPts val="0"/>
              </a:spcAft>
              <a:buSzPts val="1000"/>
              <a:buChar char="○"/>
            </a:pPr>
            <a:r>
              <a:rPr lang="en" sz="1000"/>
              <a:t>Both Compliant and Secure.</a:t>
            </a:r>
            <a:endParaRPr sz="10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Clr>
                <a:schemeClr val="dk1"/>
              </a:buClr>
              <a:buSzPts val="1800"/>
              <a:buChar char="●"/>
              <a:defRPr>
                <a:solidFill>
                  <a:schemeClr val="dk1"/>
                </a:solidFill>
              </a:defRPr>
            </a:lvl1pPr>
            <a:lvl2pPr marL="914400" lvl="1" indent="-317500" rtl="0">
              <a:spcBef>
                <a:spcPts val="0"/>
              </a:spcBef>
              <a:spcAft>
                <a:spcPts val="0"/>
              </a:spcAft>
              <a:buClr>
                <a:schemeClr val="dk1"/>
              </a:buClr>
              <a:buSzPts val="1400"/>
              <a:buChar char="○"/>
              <a:defRPr>
                <a:solidFill>
                  <a:schemeClr val="dk1"/>
                </a:solidFill>
              </a:defRPr>
            </a:lvl2pPr>
            <a:lvl3pPr marL="1371600" lvl="2" indent="-317500" rtl="0">
              <a:spcBef>
                <a:spcPts val="0"/>
              </a:spcBef>
              <a:spcAft>
                <a:spcPts val="0"/>
              </a:spcAft>
              <a:buClr>
                <a:schemeClr val="dk1"/>
              </a:buClr>
              <a:buSzPts val="1400"/>
              <a:buChar char="■"/>
              <a:defRPr>
                <a:solidFill>
                  <a:schemeClr val="dk1"/>
                </a:solidFill>
              </a:defRPr>
            </a:lvl3pPr>
            <a:lvl4pPr marL="1828800" lvl="3" indent="-317500" rtl="0">
              <a:spcBef>
                <a:spcPts val="0"/>
              </a:spcBef>
              <a:spcAft>
                <a:spcPts val="0"/>
              </a:spcAft>
              <a:buClr>
                <a:schemeClr val="dk1"/>
              </a:buClr>
              <a:buSzPts val="1400"/>
              <a:buChar char="●"/>
              <a:defRPr>
                <a:solidFill>
                  <a:schemeClr val="dk1"/>
                </a:solidFill>
              </a:defRPr>
            </a:lvl4pPr>
            <a:lvl5pPr marL="2286000" lvl="4" indent="-317500" rtl="0">
              <a:spcBef>
                <a:spcPts val="0"/>
              </a:spcBef>
              <a:spcAft>
                <a:spcPts val="0"/>
              </a:spcAft>
              <a:buClr>
                <a:schemeClr val="dk1"/>
              </a:buClr>
              <a:buSzPts val="1400"/>
              <a:buChar char="○"/>
              <a:defRPr>
                <a:solidFill>
                  <a:schemeClr val="dk1"/>
                </a:solidFill>
              </a:defRPr>
            </a:lvl5pPr>
            <a:lvl6pPr marL="2743200" lvl="5" indent="-317500" rtl="0">
              <a:spcBef>
                <a:spcPts val="0"/>
              </a:spcBef>
              <a:spcAft>
                <a:spcPts val="0"/>
              </a:spcAft>
              <a:buClr>
                <a:schemeClr val="dk1"/>
              </a:buClr>
              <a:buSzPts val="1400"/>
              <a:buChar char="■"/>
              <a:defRPr>
                <a:solidFill>
                  <a:schemeClr val="dk1"/>
                </a:solidFill>
              </a:defRPr>
            </a:lvl6pPr>
            <a:lvl7pPr marL="3200400" lvl="6" indent="-317500" rtl="0">
              <a:spcBef>
                <a:spcPts val="0"/>
              </a:spcBef>
              <a:spcAft>
                <a:spcPts val="0"/>
              </a:spcAft>
              <a:buClr>
                <a:schemeClr val="dk1"/>
              </a:buClr>
              <a:buSzPts val="1400"/>
              <a:buChar char="●"/>
              <a:defRPr>
                <a:solidFill>
                  <a:schemeClr val="dk1"/>
                </a:solidFill>
              </a:defRPr>
            </a:lvl7pPr>
            <a:lvl8pPr marL="3657600" lvl="7" indent="-317500" rtl="0">
              <a:spcBef>
                <a:spcPts val="0"/>
              </a:spcBef>
              <a:spcAft>
                <a:spcPts val="0"/>
              </a:spcAft>
              <a:buClr>
                <a:schemeClr val="dk1"/>
              </a:buClr>
              <a:buSzPts val="1400"/>
              <a:buChar char="○"/>
              <a:defRPr>
                <a:solidFill>
                  <a:schemeClr val="dk1"/>
                </a:solidFill>
              </a:defRPr>
            </a:lvl8pPr>
            <a:lvl9pPr marL="4114800" lvl="8" indent="-317500" rtl="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lt2"/>
              </a:buClr>
              <a:buSzPts val="1800"/>
              <a:buChar char="●"/>
              <a:defRPr sz="1800">
                <a:solidFill>
                  <a:schemeClr val="lt2"/>
                </a:solidFill>
              </a:defRPr>
            </a:lvl1pPr>
            <a:lvl2pPr marL="914400" lvl="1" indent="-317500" rtl="0">
              <a:lnSpc>
                <a:spcPct val="115000"/>
              </a:lnSpc>
              <a:spcBef>
                <a:spcPts val="0"/>
              </a:spcBef>
              <a:spcAft>
                <a:spcPts val="0"/>
              </a:spcAft>
              <a:buClr>
                <a:schemeClr val="lt2"/>
              </a:buClr>
              <a:buSzPts val="1400"/>
              <a:buChar char="○"/>
              <a:defRPr>
                <a:solidFill>
                  <a:schemeClr val="lt2"/>
                </a:solidFill>
              </a:defRPr>
            </a:lvl2pPr>
            <a:lvl3pPr marL="1371600" lvl="2" indent="-317500" rtl="0">
              <a:lnSpc>
                <a:spcPct val="115000"/>
              </a:lnSpc>
              <a:spcBef>
                <a:spcPts val="0"/>
              </a:spcBef>
              <a:spcAft>
                <a:spcPts val="0"/>
              </a:spcAft>
              <a:buClr>
                <a:schemeClr val="lt2"/>
              </a:buClr>
              <a:buSzPts val="1400"/>
              <a:buChar char="■"/>
              <a:defRPr>
                <a:solidFill>
                  <a:schemeClr val="lt2"/>
                </a:solidFill>
              </a:defRPr>
            </a:lvl3pPr>
            <a:lvl4pPr marL="1828800" lvl="3" indent="-317500" rtl="0">
              <a:lnSpc>
                <a:spcPct val="115000"/>
              </a:lnSpc>
              <a:spcBef>
                <a:spcPts val="0"/>
              </a:spcBef>
              <a:spcAft>
                <a:spcPts val="0"/>
              </a:spcAft>
              <a:buClr>
                <a:schemeClr val="lt2"/>
              </a:buClr>
              <a:buSzPts val="1400"/>
              <a:buChar char="●"/>
              <a:defRPr>
                <a:solidFill>
                  <a:schemeClr val="lt2"/>
                </a:solidFill>
              </a:defRPr>
            </a:lvl4pPr>
            <a:lvl5pPr marL="2286000" lvl="4" indent="-317500" rtl="0">
              <a:lnSpc>
                <a:spcPct val="115000"/>
              </a:lnSpc>
              <a:spcBef>
                <a:spcPts val="0"/>
              </a:spcBef>
              <a:spcAft>
                <a:spcPts val="0"/>
              </a:spcAft>
              <a:buClr>
                <a:schemeClr val="lt2"/>
              </a:buClr>
              <a:buSzPts val="1400"/>
              <a:buChar char="○"/>
              <a:defRPr>
                <a:solidFill>
                  <a:schemeClr val="lt2"/>
                </a:solidFill>
              </a:defRPr>
            </a:lvl5pPr>
            <a:lvl6pPr marL="2743200" lvl="5" indent="-317500" rtl="0">
              <a:lnSpc>
                <a:spcPct val="115000"/>
              </a:lnSpc>
              <a:spcBef>
                <a:spcPts val="0"/>
              </a:spcBef>
              <a:spcAft>
                <a:spcPts val="0"/>
              </a:spcAft>
              <a:buClr>
                <a:schemeClr val="lt2"/>
              </a:buClr>
              <a:buSzPts val="1400"/>
              <a:buChar char="■"/>
              <a:defRPr>
                <a:solidFill>
                  <a:schemeClr val="lt2"/>
                </a:solidFill>
              </a:defRPr>
            </a:lvl6pPr>
            <a:lvl7pPr marL="3200400" lvl="6" indent="-317500" rtl="0">
              <a:lnSpc>
                <a:spcPct val="115000"/>
              </a:lnSpc>
              <a:spcBef>
                <a:spcPts val="0"/>
              </a:spcBef>
              <a:spcAft>
                <a:spcPts val="0"/>
              </a:spcAft>
              <a:buClr>
                <a:schemeClr val="lt2"/>
              </a:buClr>
              <a:buSzPts val="1400"/>
              <a:buChar char="●"/>
              <a:defRPr>
                <a:solidFill>
                  <a:schemeClr val="lt2"/>
                </a:solidFill>
              </a:defRPr>
            </a:lvl7pPr>
            <a:lvl8pPr marL="3657600" lvl="7" indent="-317500" rtl="0">
              <a:lnSpc>
                <a:spcPct val="115000"/>
              </a:lnSpc>
              <a:spcBef>
                <a:spcPts val="0"/>
              </a:spcBef>
              <a:spcAft>
                <a:spcPts val="0"/>
              </a:spcAft>
              <a:buClr>
                <a:schemeClr val="lt2"/>
              </a:buClr>
              <a:buSzPts val="1400"/>
              <a:buChar char="○"/>
              <a:defRPr>
                <a:solidFill>
                  <a:schemeClr val="lt2"/>
                </a:solidFill>
              </a:defRPr>
            </a:lvl8pPr>
            <a:lvl9pPr marL="4114800" lvl="8" indent="-317500" rtl="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lt2"/>
                </a:solidFill>
              </a:defRPr>
            </a:lvl1pPr>
            <a:lvl2pPr lvl="1" algn="r" rtl="0">
              <a:buNone/>
              <a:defRPr sz="1000">
                <a:solidFill>
                  <a:schemeClr val="lt2"/>
                </a:solidFill>
              </a:defRPr>
            </a:lvl2pPr>
            <a:lvl3pPr lvl="2" algn="r" rtl="0">
              <a:buNone/>
              <a:defRPr sz="1000">
                <a:solidFill>
                  <a:schemeClr val="lt2"/>
                </a:solidFill>
              </a:defRPr>
            </a:lvl3pPr>
            <a:lvl4pPr lvl="3" algn="r" rtl="0">
              <a:buNone/>
              <a:defRPr sz="1000">
                <a:solidFill>
                  <a:schemeClr val="lt2"/>
                </a:solidFill>
              </a:defRPr>
            </a:lvl4pPr>
            <a:lvl5pPr lvl="4" algn="r" rtl="0">
              <a:buNone/>
              <a:defRPr sz="1000">
                <a:solidFill>
                  <a:schemeClr val="lt2"/>
                </a:solidFill>
              </a:defRPr>
            </a:lvl5pPr>
            <a:lvl6pPr lvl="5" algn="r" rtl="0">
              <a:buNone/>
              <a:defRPr sz="1000">
                <a:solidFill>
                  <a:schemeClr val="lt2"/>
                </a:solidFill>
              </a:defRPr>
            </a:lvl6pPr>
            <a:lvl7pPr lvl="6" algn="r" rtl="0">
              <a:buNone/>
              <a:defRPr sz="1000">
                <a:solidFill>
                  <a:schemeClr val="lt2"/>
                </a:solidFill>
              </a:defRPr>
            </a:lvl7pPr>
            <a:lvl8pPr lvl="7" algn="r" rtl="0">
              <a:buNone/>
              <a:defRPr sz="1000">
                <a:solidFill>
                  <a:schemeClr val="lt2"/>
                </a:solidFill>
              </a:defRPr>
            </a:lvl8pPr>
            <a:lvl9pPr lvl="8" algn="r" rtl="0">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4hathacker.in/" TargetMode="External"/><Relationship Id="rId5" Type="http://schemas.openxmlformats.org/officeDocument/2006/relationships/hyperlink" Target="https://www.quora.com/profile/NitinS-1" TargetMode="External"/><Relationship Id="rId4" Type="http://schemas.openxmlformats.org/officeDocument/2006/relationships/hyperlink" Target="https://www.linkedin.com/in/nitins87/"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hyperlink" Target="https://cloudonaut.io/images/2017/05/aws-security-surface.png"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hyperlink" Target="https://cloudonaut.io/images/2017/05/aws-security-surface.pn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hyperlink" Target="https://github.com/toniblyx/prowler" TargetMode="External"/><Relationship Id="rId5" Type="http://schemas.openxmlformats.org/officeDocument/2006/relationships/image" Target="../media/image12.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aws.amazon.com/compliance/auditor-learning-path/"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https://www.linkedin.com/company/aws-user-group-delhi-ncr" TargetMode="External"/><Relationship Id="rId4" Type="http://schemas.openxmlformats.org/officeDocument/2006/relationships/hyperlink" Target="https://www.meetup.com/AmazonAWS-Delhi/"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hyperlink" Target="https://www.amazon.in/Securing-Docker-Attack-Defense-Way/dp/B08NDT3G2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docs.aws.amazon.com/wellarchitected/latest/framework/wellarchitected-framework.pdf#welcome"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https://aws.amazon.com/compliance/shared-responsibility-model/" TargetMode="Externa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hyperlink" Target="https://aws.amazon.com/architecture/security-identity-compliance/?cards-all.sort-by=item.additionalFields.sortDate&amp;cards-all.sort-order=desc&amp;awsf.reference-architecture=*all&amp;awsf.content-type=*all&amp;awsf.methodology=*all&amp;tma-cards-security.sort-by=item.additionalFields.airDate&amp;tma-cards-security.sort-order=desc"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dirty="0">
                <a:solidFill>
                  <a:schemeClr val="accent2"/>
                </a:solidFill>
                <a:latin typeface="Roboto Slab"/>
                <a:ea typeface="Roboto Slab"/>
                <a:cs typeface="Roboto Slab"/>
                <a:sym typeface="Roboto Slab"/>
              </a:rPr>
              <a:t>AWS Security Series</a:t>
            </a:r>
            <a:endParaRPr dirty="0">
              <a:solidFill>
                <a:schemeClr val="accent2"/>
              </a:solidFill>
              <a:latin typeface="Roboto Slab"/>
              <a:ea typeface="Roboto Slab"/>
              <a:cs typeface="Roboto Slab"/>
              <a:sym typeface="Roboto Slab"/>
            </a:endParaRPr>
          </a:p>
          <a:p>
            <a:pPr marL="0" lvl="0" indent="0" algn="l" rtl="0">
              <a:spcBef>
                <a:spcPts val="0"/>
              </a:spcBef>
              <a:spcAft>
                <a:spcPts val="0"/>
              </a:spcAft>
              <a:buNone/>
            </a:pPr>
            <a:endParaRPr b="1" dirty="0">
              <a:solidFill>
                <a:schemeClr val="accent2"/>
              </a:solidFill>
              <a:latin typeface="Courier New"/>
              <a:ea typeface="Courier New"/>
              <a:cs typeface="Courier New"/>
              <a:sym typeface="Courier New"/>
            </a:endParaRPr>
          </a:p>
          <a:p>
            <a:pPr marL="0" lvl="0" indent="0" algn="l" rtl="0">
              <a:spcBef>
                <a:spcPts val="0"/>
              </a:spcBef>
              <a:spcAft>
                <a:spcPts val="0"/>
              </a:spcAft>
              <a:buNone/>
            </a:pPr>
            <a:r>
              <a:rPr lang="en" b="1" dirty="0">
                <a:solidFill>
                  <a:schemeClr val="accent2"/>
                </a:solidFill>
                <a:latin typeface="Courier New"/>
                <a:ea typeface="Courier New"/>
                <a:cs typeface="Courier New"/>
                <a:sym typeface="Courier New"/>
              </a:rPr>
              <a:t>Part 1: AWS Security Fundamentals &amp; </a:t>
            </a:r>
            <a:endParaRPr b="1" dirty="0">
              <a:solidFill>
                <a:schemeClr val="accent2"/>
              </a:solidFill>
              <a:latin typeface="Courier New"/>
              <a:ea typeface="Courier New"/>
              <a:cs typeface="Courier New"/>
              <a:sym typeface="Courier New"/>
            </a:endParaRPr>
          </a:p>
          <a:p>
            <a:pPr marL="914400" lvl="0" indent="457200" algn="l" rtl="0">
              <a:spcBef>
                <a:spcPts val="0"/>
              </a:spcBef>
              <a:spcAft>
                <a:spcPts val="0"/>
              </a:spcAft>
              <a:buNone/>
            </a:pPr>
            <a:r>
              <a:rPr lang="en" b="1" dirty="0">
                <a:solidFill>
                  <a:schemeClr val="accent2"/>
                </a:solidFill>
                <a:latin typeface="Courier New"/>
                <a:ea typeface="Courier New"/>
                <a:cs typeface="Courier New"/>
                <a:sym typeface="Courier New"/>
              </a:rPr>
              <a:t>Audit Best Practices</a:t>
            </a:r>
            <a:br>
              <a:rPr lang="en" b="1" dirty="0">
                <a:solidFill>
                  <a:srgbClr val="666666"/>
                </a:solidFill>
                <a:latin typeface="Roboto Slab"/>
                <a:ea typeface="Roboto Slab"/>
                <a:cs typeface="Roboto Slab"/>
                <a:sym typeface="Roboto Slab"/>
              </a:rPr>
            </a:br>
            <a:r>
              <a:rPr lang="en" b="1" dirty="0">
                <a:solidFill>
                  <a:srgbClr val="666666"/>
                </a:solidFill>
                <a:latin typeface="Roboto Slab"/>
                <a:ea typeface="Roboto Slab"/>
                <a:cs typeface="Roboto Slab"/>
                <a:sym typeface="Roboto Slab"/>
              </a:rPr>
              <a:t>       </a:t>
            </a:r>
            <a:br>
              <a:rPr lang="en" b="1" dirty="0">
                <a:solidFill>
                  <a:srgbClr val="666666"/>
                </a:solidFill>
                <a:latin typeface="Roboto Slab"/>
                <a:ea typeface="Roboto Slab"/>
                <a:cs typeface="Roboto Slab"/>
                <a:sym typeface="Roboto Slab"/>
              </a:rPr>
            </a:br>
            <a:endParaRPr b="1" dirty="0">
              <a:solidFill>
                <a:srgbClr val="666666"/>
              </a:solidFill>
              <a:latin typeface="Roboto Slab"/>
              <a:ea typeface="Roboto Slab"/>
              <a:cs typeface="Roboto Slab"/>
              <a:sym typeface="Roboto Slab"/>
            </a:endParaRPr>
          </a:p>
          <a:p>
            <a:pPr marL="914400" lvl="0" indent="457200" algn="l" rtl="0">
              <a:spcBef>
                <a:spcPts val="0"/>
              </a:spcBef>
              <a:spcAft>
                <a:spcPts val="0"/>
              </a:spcAft>
              <a:buNone/>
            </a:pPr>
            <a:endParaRPr b="1" dirty="0">
              <a:solidFill>
                <a:srgbClr val="666666"/>
              </a:solidFill>
              <a:latin typeface="Roboto Slab"/>
              <a:ea typeface="Roboto Slab"/>
              <a:cs typeface="Roboto Slab"/>
              <a:sym typeface="Roboto Slab"/>
            </a:endParaRPr>
          </a:p>
          <a:p>
            <a:pPr marL="0" lvl="0" indent="0" algn="l" rtl="0">
              <a:spcBef>
                <a:spcPts val="0"/>
              </a:spcBef>
              <a:spcAft>
                <a:spcPts val="0"/>
              </a:spcAft>
              <a:buNone/>
            </a:pPr>
            <a:r>
              <a:rPr lang="en" sz="2022" b="1" dirty="0">
                <a:solidFill>
                  <a:schemeClr val="accent2"/>
                </a:solidFill>
                <a:latin typeface="Courier New"/>
                <a:ea typeface="Courier New"/>
                <a:cs typeface="Courier New"/>
                <a:sym typeface="Courier New"/>
              </a:rPr>
              <a:t>Nitin Sharma</a:t>
            </a:r>
            <a:endParaRPr sz="2022" b="1" dirty="0">
              <a:solidFill>
                <a:schemeClr val="accent2"/>
              </a:solidFill>
              <a:latin typeface="Courier New"/>
              <a:ea typeface="Courier New"/>
              <a:cs typeface="Courier New"/>
              <a:sym typeface="Courier New"/>
            </a:endParaRPr>
          </a:p>
          <a:p>
            <a:pPr marL="0" lvl="0" indent="0" algn="l" rtl="0">
              <a:spcBef>
                <a:spcPts val="0"/>
              </a:spcBef>
              <a:spcAft>
                <a:spcPts val="0"/>
              </a:spcAft>
              <a:buNone/>
            </a:pPr>
            <a:r>
              <a:rPr lang="en" sz="2022" b="1" dirty="0" err="1">
                <a:solidFill>
                  <a:schemeClr val="accent2"/>
                </a:solidFill>
                <a:latin typeface="Courier New"/>
                <a:ea typeface="Courier New"/>
                <a:cs typeface="Courier New"/>
                <a:sym typeface="Courier New"/>
              </a:rPr>
              <a:t>CyberSecurity</a:t>
            </a:r>
            <a:r>
              <a:rPr lang="en" sz="2022" b="1" dirty="0">
                <a:solidFill>
                  <a:schemeClr val="accent2"/>
                </a:solidFill>
                <a:latin typeface="Courier New"/>
                <a:ea typeface="Courier New"/>
                <a:cs typeface="Courier New"/>
                <a:sym typeface="Courier New"/>
              </a:rPr>
              <a:t> and </a:t>
            </a:r>
            <a:r>
              <a:rPr lang="en" sz="2022" b="1" dirty="0" err="1">
                <a:solidFill>
                  <a:schemeClr val="accent2"/>
                </a:solidFill>
                <a:latin typeface="Courier New"/>
                <a:ea typeface="Courier New"/>
                <a:cs typeface="Courier New"/>
                <a:sym typeface="Courier New"/>
              </a:rPr>
              <a:t>DevSecOps</a:t>
            </a:r>
            <a:r>
              <a:rPr lang="en" sz="2022" b="1" dirty="0">
                <a:solidFill>
                  <a:schemeClr val="accent2"/>
                </a:solidFill>
                <a:latin typeface="Courier New"/>
                <a:ea typeface="Courier New"/>
                <a:cs typeface="Courier New"/>
                <a:sym typeface="Courier New"/>
              </a:rPr>
              <a:t> Engineer</a:t>
            </a:r>
            <a:br>
              <a:rPr lang="en" sz="2022" b="1" dirty="0">
                <a:solidFill>
                  <a:schemeClr val="accent2"/>
                </a:solidFill>
                <a:latin typeface="Courier New"/>
                <a:ea typeface="Courier New"/>
                <a:cs typeface="Courier New"/>
                <a:sym typeface="Courier New"/>
              </a:rPr>
            </a:br>
            <a:r>
              <a:rPr lang="en" sz="2022" b="1" dirty="0">
                <a:solidFill>
                  <a:schemeClr val="accent2"/>
                </a:solidFill>
                <a:latin typeface="Courier New"/>
                <a:ea typeface="Courier New"/>
                <a:cs typeface="Courier New"/>
                <a:sym typeface="Courier New"/>
              </a:rPr>
              <a:t>LinkedIn: </a:t>
            </a:r>
            <a:r>
              <a:rPr lang="en" sz="2022" b="1" u="sng" dirty="0">
                <a:solidFill>
                  <a:schemeClr val="hlink"/>
                </a:solidFill>
                <a:latin typeface="Courier New"/>
                <a:ea typeface="Courier New"/>
                <a:cs typeface="Courier New"/>
                <a:sym typeface="Courier New"/>
                <a:hlinkClick r:id="rId4"/>
              </a:rPr>
              <a:t>linkedin.com/in/nitins87 </a:t>
            </a:r>
            <a:endParaRPr sz="2022" b="1" dirty="0">
              <a:solidFill>
                <a:schemeClr val="accent2"/>
              </a:solidFill>
              <a:latin typeface="Courier New"/>
              <a:ea typeface="Courier New"/>
              <a:cs typeface="Courier New"/>
              <a:sym typeface="Courier New"/>
            </a:endParaRPr>
          </a:p>
          <a:p>
            <a:pPr marL="0" lvl="0" indent="0" algn="l" rtl="0">
              <a:spcBef>
                <a:spcPts val="0"/>
              </a:spcBef>
              <a:spcAft>
                <a:spcPts val="0"/>
              </a:spcAft>
              <a:buNone/>
            </a:pPr>
            <a:r>
              <a:rPr lang="en" sz="2022" b="1" dirty="0">
                <a:solidFill>
                  <a:schemeClr val="accent2"/>
                </a:solidFill>
                <a:latin typeface="Courier New"/>
                <a:ea typeface="Courier New"/>
                <a:cs typeface="Courier New"/>
                <a:sym typeface="Courier New"/>
              </a:rPr>
              <a:t>Quora: </a:t>
            </a:r>
            <a:r>
              <a:rPr lang="en" sz="2022" b="1" u="sng" dirty="0">
                <a:solidFill>
                  <a:schemeClr val="hlink"/>
                </a:solidFill>
                <a:latin typeface="Courier New"/>
                <a:ea typeface="Courier New"/>
                <a:cs typeface="Courier New"/>
                <a:sym typeface="Courier New"/>
                <a:hlinkClick r:id="rId5"/>
              </a:rPr>
              <a:t>quora.com/profile/NitinS-1</a:t>
            </a:r>
            <a:endParaRPr sz="2022" b="1" dirty="0">
              <a:solidFill>
                <a:schemeClr val="accent2"/>
              </a:solidFill>
              <a:latin typeface="Courier New"/>
              <a:ea typeface="Courier New"/>
              <a:cs typeface="Courier New"/>
              <a:sym typeface="Courier New"/>
            </a:endParaRPr>
          </a:p>
          <a:p>
            <a:pPr marL="0" lvl="0" indent="0" algn="l" rtl="0">
              <a:spcBef>
                <a:spcPts val="0"/>
              </a:spcBef>
              <a:spcAft>
                <a:spcPts val="0"/>
              </a:spcAft>
              <a:buNone/>
            </a:pPr>
            <a:r>
              <a:rPr lang="en" sz="2022" b="1" dirty="0">
                <a:solidFill>
                  <a:schemeClr val="accent2"/>
                </a:solidFill>
                <a:latin typeface="Courier New"/>
                <a:ea typeface="Courier New"/>
                <a:cs typeface="Courier New"/>
                <a:sym typeface="Courier New"/>
              </a:rPr>
              <a:t>Blog: </a:t>
            </a:r>
            <a:r>
              <a:rPr lang="en" sz="2022" b="1" u="sng" dirty="0">
                <a:solidFill>
                  <a:schemeClr val="hlink"/>
                </a:solidFill>
                <a:latin typeface="Courier New"/>
                <a:ea typeface="Courier New"/>
                <a:cs typeface="Courier New"/>
                <a:sym typeface="Courier New"/>
                <a:hlinkClick r:id="rId6"/>
              </a:rPr>
              <a:t>4hathacker.in</a:t>
            </a:r>
            <a:endParaRPr sz="2022" b="1" dirty="0">
              <a:solidFill>
                <a:schemeClr val="accent2"/>
              </a:solidFill>
              <a:latin typeface="Courier New"/>
              <a:ea typeface="Courier New"/>
              <a:cs typeface="Courier New"/>
              <a:sym typeface="Courier New"/>
            </a:endParaRPr>
          </a:p>
        </p:txBody>
      </p:sp>
      <p:pic>
        <p:nvPicPr>
          <p:cNvPr id="55" name="Google Shape;55;p13"/>
          <p:cNvPicPr preferRelativeResize="0"/>
          <p:nvPr/>
        </p:nvPicPr>
        <p:blipFill>
          <a:blip r:embed="rId7">
            <a:alphaModFix/>
          </a:blip>
          <a:stretch>
            <a:fillRect/>
          </a:stretch>
        </p:blipFill>
        <p:spPr>
          <a:xfrm>
            <a:off x="8073100" y="4127000"/>
            <a:ext cx="1070900" cy="10165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9"/>
        <p:cNvGrpSpPr/>
        <p:nvPr/>
      </p:nvGrpSpPr>
      <p:grpSpPr>
        <a:xfrm>
          <a:off x="0" y="0"/>
          <a:ext cx="0" cy="0"/>
          <a:chOff x="0" y="0"/>
          <a:chExt cx="0" cy="0"/>
        </a:xfrm>
      </p:grpSpPr>
      <p:sp>
        <p:nvSpPr>
          <p:cNvPr id="140" name="Google Shape;140;p22"/>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AWS Security - Perspective &amp; Services</a:t>
            </a: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sp>
        <p:nvSpPr>
          <p:cNvPr id="141" name="Google Shape;141;p22"/>
          <p:cNvSpPr txBox="1"/>
          <p:nvPr/>
        </p:nvSpPr>
        <p:spPr>
          <a:xfrm>
            <a:off x="1613400" y="4650900"/>
            <a:ext cx="60675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i="1" u="sng">
                <a:solidFill>
                  <a:srgbClr val="3C78D8"/>
                </a:solidFill>
                <a:hlinkClick r:id="rId4">
                  <a:extLst>
                    <a:ext uri="{A12FA001-AC4F-418D-AE19-62706E023703}">
                      <ahyp:hlinkClr xmlns:ahyp="http://schemas.microsoft.com/office/drawing/2018/hyperlinkcolor" val="tx"/>
                    </a:ext>
                  </a:extLst>
                </a:hlinkClick>
              </a:rPr>
              <a:t>(Source: https://cloudonaut.io/images/2017/05/aws-security-surface.png) </a:t>
            </a:r>
            <a:endParaRPr sz="1000" i="1">
              <a:solidFill>
                <a:srgbClr val="3C78D8"/>
              </a:solidFill>
            </a:endParaRPr>
          </a:p>
        </p:txBody>
      </p:sp>
      <p:pic>
        <p:nvPicPr>
          <p:cNvPr id="142" name="Google Shape;142;p22"/>
          <p:cNvPicPr preferRelativeResize="0"/>
          <p:nvPr/>
        </p:nvPicPr>
        <p:blipFill>
          <a:blip r:embed="rId5">
            <a:alphaModFix/>
          </a:blip>
          <a:stretch>
            <a:fillRect/>
          </a:stretch>
        </p:blipFill>
        <p:spPr>
          <a:xfrm>
            <a:off x="1296200" y="1047525"/>
            <a:ext cx="6300149" cy="3573575"/>
          </a:xfrm>
          <a:prstGeom prst="rect">
            <a:avLst/>
          </a:prstGeom>
          <a:noFill/>
          <a:ln>
            <a:noFill/>
          </a:ln>
        </p:spPr>
      </p:pic>
      <p:pic>
        <p:nvPicPr>
          <p:cNvPr id="143" name="Google Shape;143;p22"/>
          <p:cNvPicPr preferRelativeResize="0"/>
          <p:nvPr/>
        </p:nvPicPr>
        <p:blipFill>
          <a:blip r:embed="rId6">
            <a:alphaModFix/>
          </a:blip>
          <a:stretch>
            <a:fillRect/>
          </a:stretch>
        </p:blipFill>
        <p:spPr>
          <a:xfrm>
            <a:off x="8073100" y="4127000"/>
            <a:ext cx="1070900" cy="101650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42"/>
                                        </p:tgtEl>
                                        <p:attrNameLst>
                                          <p:attrName>style.visibility</p:attrName>
                                        </p:attrNameLst>
                                      </p:cBhvr>
                                      <p:to>
                                        <p:strVal val="visible"/>
                                      </p:to>
                                    </p:set>
                                    <p:anim calcmode="lin" valueType="num">
                                      <p:cBhvr additive="base">
                                        <p:cTn id="7" dur="1000"/>
                                        <p:tgtEl>
                                          <p:spTgt spid="142"/>
                                        </p:tgtEl>
                                        <p:attrNameLst>
                                          <p:attrName>ppt_w</p:attrName>
                                        </p:attrNameLst>
                                      </p:cBhvr>
                                      <p:tavLst>
                                        <p:tav tm="0">
                                          <p:val>
                                            <p:strVal val="0"/>
                                          </p:val>
                                        </p:tav>
                                        <p:tav tm="100000">
                                          <p:val>
                                            <p:strVal val="#ppt_w"/>
                                          </p:val>
                                        </p:tav>
                                      </p:tavLst>
                                    </p:anim>
                                    <p:anim calcmode="lin" valueType="num">
                                      <p:cBhvr additive="base">
                                        <p:cTn id="8" dur="1000"/>
                                        <p:tgtEl>
                                          <p:spTgt spid="142"/>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7"/>
        <p:cNvGrpSpPr/>
        <p:nvPr/>
      </p:nvGrpSpPr>
      <p:grpSpPr>
        <a:xfrm>
          <a:off x="0" y="0"/>
          <a:ext cx="0" cy="0"/>
          <a:chOff x="0" y="0"/>
          <a:chExt cx="0" cy="0"/>
        </a:xfrm>
      </p:grpSpPr>
      <p:sp>
        <p:nvSpPr>
          <p:cNvPr id="148" name="Google Shape;148;p23"/>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AWS Security - Perspective &amp; Services</a:t>
            </a: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sp>
        <p:nvSpPr>
          <p:cNvPr id="149" name="Google Shape;149;p23"/>
          <p:cNvSpPr txBox="1"/>
          <p:nvPr/>
        </p:nvSpPr>
        <p:spPr>
          <a:xfrm>
            <a:off x="1613400" y="4650900"/>
            <a:ext cx="60675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i="1" u="sng">
                <a:solidFill>
                  <a:srgbClr val="3C78D8"/>
                </a:solidFill>
                <a:hlinkClick r:id="rId4">
                  <a:extLst>
                    <a:ext uri="{A12FA001-AC4F-418D-AE19-62706E023703}">
                      <ahyp:hlinkClr xmlns:ahyp="http://schemas.microsoft.com/office/drawing/2018/hyperlinkcolor" val="tx"/>
                    </a:ext>
                  </a:extLst>
                </a:hlinkClick>
              </a:rPr>
              <a:t>(Source: https://cloudonaut.io/images/2017/05/aws-security-surface.png) </a:t>
            </a:r>
            <a:endParaRPr sz="1000" i="1">
              <a:solidFill>
                <a:srgbClr val="3C78D8"/>
              </a:solidFill>
            </a:endParaRPr>
          </a:p>
        </p:txBody>
      </p:sp>
      <p:pic>
        <p:nvPicPr>
          <p:cNvPr id="150" name="Google Shape;150;p23"/>
          <p:cNvPicPr preferRelativeResize="0"/>
          <p:nvPr/>
        </p:nvPicPr>
        <p:blipFill>
          <a:blip r:embed="rId5">
            <a:alphaModFix/>
          </a:blip>
          <a:stretch>
            <a:fillRect/>
          </a:stretch>
        </p:blipFill>
        <p:spPr>
          <a:xfrm>
            <a:off x="8073100" y="4127000"/>
            <a:ext cx="1070900" cy="1016501"/>
          </a:xfrm>
          <a:prstGeom prst="rect">
            <a:avLst/>
          </a:prstGeom>
          <a:noFill/>
          <a:ln>
            <a:noFill/>
          </a:ln>
        </p:spPr>
      </p:pic>
      <p:pic>
        <p:nvPicPr>
          <p:cNvPr id="151" name="Google Shape;151;p23"/>
          <p:cNvPicPr preferRelativeResize="0"/>
          <p:nvPr/>
        </p:nvPicPr>
        <p:blipFill>
          <a:blip r:embed="rId6">
            <a:alphaModFix/>
          </a:blip>
          <a:stretch>
            <a:fillRect/>
          </a:stretch>
        </p:blipFill>
        <p:spPr>
          <a:xfrm>
            <a:off x="544950" y="1215163"/>
            <a:ext cx="7528150" cy="32383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151"/>
                                        </p:tgtEl>
                                        <p:attrNameLst>
                                          <p:attrName>style.visibility</p:attrName>
                                        </p:attrNameLst>
                                      </p:cBhvr>
                                      <p:to>
                                        <p:strVal val="visible"/>
                                      </p:to>
                                    </p:set>
                                    <p:anim calcmode="lin" valueType="num">
                                      <p:cBhvr additive="base">
                                        <p:cTn id="7" dur="1000"/>
                                        <p:tgtEl>
                                          <p:spTgt spid="151"/>
                                        </p:tgtEl>
                                        <p:attrNameLst>
                                          <p:attrName>ppt_w</p:attrName>
                                        </p:attrNameLst>
                                      </p:cBhvr>
                                      <p:tavLst>
                                        <p:tav tm="0">
                                          <p:val>
                                            <p:strVal val="0"/>
                                          </p:val>
                                        </p:tav>
                                        <p:tav tm="100000">
                                          <p:val>
                                            <p:strVal val="#ppt_w"/>
                                          </p:val>
                                        </p:tav>
                                      </p:tavLst>
                                    </p:anim>
                                    <p:anim calcmode="lin" valueType="num">
                                      <p:cBhvr additive="base">
                                        <p:cTn id="8" dur="1000"/>
                                        <p:tgtEl>
                                          <p:spTgt spid="151"/>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5"/>
        <p:cNvGrpSpPr/>
        <p:nvPr/>
      </p:nvGrpSpPr>
      <p:grpSpPr>
        <a:xfrm>
          <a:off x="0" y="0"/>
          <a:ext cx="0" cy="0"/>
          <a:chOff x="0" y="0"/>
          <a:chExt cx="0" cy="0"/>
        </a:xfrm>
      </p:grpSpPr>
      <p:sp>
        <p:nvSpPr>
          <p:cNvPr id="156" name="Google Shape;156;p24"/>
          <p:cNvSpPr txBox="1">
            <a:spLocks noGrp="1"/>
          </p:cNvSpPr>
          <p:nvPr>
            <p:ph type="title" idx="4294967295"/>
          </p:nvPr>
        </p:nvSpPr>
        <p:spPr>
          <a:xfrm>
            <a:off x="2648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a:t>
            </a:r>
            <a:r>
              <a:rPr lang="en" b="1">
                <a:solidFill>
                  <a:srgbClr val="434343"/>
                </a:solidFill>
                <a:latin typeface="Courier New"/>
                <a:ea typeface="Courier New"/>
                <a:cs typeface="Courier New"/>
                <a:sym typeface="Courier New"/>
              </a:rPr>
              <a:t> </a:t>
            </a:r>
            <a:r>
              <a:rPr lang="en" b="1">
                <a:solidFill>
                  <a:schemeClr val="accent2"/>
                </a:solidFill>
                <a:latin typeface="Courier New"/>
                <a:ea typeface="Courier New"/>
                <a:cs typeface="Courier New"/>
                <a:sym typeface="Courier New"/>
              </a:rPr>
              <a:t>AWS Security Auditing</a:t>
            </a:r>
            <a:br>
              <a:rPr lang="en" b="1">
                <a:solidFill>
                  <a:srgbClr val="666666"/>
                </a:solidFill>
                <a:latin typeface="Roboto Slab"/>
                <a:ea typeface="Roboto Slab"/>
                <a:cs typeface="Roboto Slab"/>
                <a:sym typeface="Roboto Slab"/>
              </a:rPr>
            </a:br>
            <a:endParaRPr sz="2372" b="1">
              <a:solidFill>
                <a:schemeClr val="accent2"/>
              </a:solidFill>
              <a:latin typeface="Roboto Slab"/>
              <a:ea typeface="Roboto Slab"/>
              <a:cs typeface="Roboto Slab"/>
              <a:sym typeface="Roboto Slab"/>
            </a:endParaRPr>
          </a:p>
          <a:p>
            <a:pPr marL="0" lvl="0" indent="0" algn="l" rtl="0">
              <a:lnSpc>
                <a:spcPct val="150000"/>
              </a:lnSpc>
              <a:spcBef>
                <a:spcPts val="0"/>
              </a:spcBef>
              <a:spcAft>
                <a:spcPts val="0"/>
              </a:spcAft>
              <a:buNone/>
            </a:pPr>
            <a:r>
              <a:rPr lang="en" sz="2372" b="1">
                <a:solidFill>
                  <a:schemeClr val="accent2"/>
                </a:solidFill>
                <a:latin typeface="Roboto Slab"/>
                <a:ea typeface="Roboto Slab"/>
                <a:cs typeface="Roboto Slab"/>
                <a:sym typeface="Roboto Slab"/>
              </a:rPr>
              <a:t>A</a:t>
            </a:r>
            <a:r>
              <a:rPr lang="en" sz="2372">
                <a:solidFill>
                  <a:schemeClr val="accent2"/>
                </a:solidFill>
                <a:latin typeface="Roboto Slab"/>
                <a:ea typeface="Roboto Slab"/>
                <a:cs typeface="Roboto Slab"/>
                <a:sym typeface="Roboto Slab"/>
              </a:rPr>
              <a:t> </a:t>
            </a:r>
            <a:r>
              <a:rPr lang="en" sz="2372" b="1" i="1">
                <a:solidFill>
                  <a:schemeClr val="accent2"/>
                </a:solidFill>
                <a:latin typeface="Roboto Slab"/>
                <a:ea typeface="Roboto Slab"/>
                <a:cs typeface="Roboto Slab"/>
                <a:sym typeface="Roboto Slab"/>
              </a:rPr>
              <a:t>Cloud Security Audit</a:t>
            </a:r>
            <a:r>
              <a:rPr lang="en" sz="2372" b="1">
                <a:solidFill>
                  <a:schemeClr val="accent2"/>
                </a:solidFill>
                <a:latin typeface="Roboto Slab"/>
                <a:ea typeface="Roboto Slab"/>
                <a:cs typeface="Roboto Slab"/>
                <a:sym typeface="Roboto Slab"/>
              </a:rPr>
              <a:t> refers to an </a:t>
            </a:r>
            <a:r>
              <a:rPr lang="en" sz="2372" b="1" u="sng">
                <a:solidFill>
                  <a:schemeClr val="accent2"/>
                </a:solidFill>
                <a:latin typeface="Roboto Slab"/>
                <a:ea typeface="Roboto Slab"/>
                <a:cs typeface="Roboto Slab"/>
                <a:sym typeface="Roboto Slab"/>
              </a:rPr>
              <a:t>independent examination of internal and external (cloud) processes</a:t>
            </a:r>
            <a:r>
              <a:rPr lang="en" sz="2372" b="1">
                <a:solidFill>
                  <a:schemeClr val="accent2"/>
                </a:solidFill>
                <a:latin typeface="Roboto Slab"/>
                <a:ea typeface="Roboto Slab"/>
                <a:cs typeface="Roboto Slab"/>
                <a:sym typeface="Roboto Slab"/>
              </a:rPr>
              <a:t> as per the scope defined by applicable regulatory requirements and organisational policies, </a:t>
            </a:r>
            <a:r>
              <a:rPr lang="en" sz="2372" b="1" u="sng">
                <a:solidFill>
                  <a:schemeClr val="accent2"/>
                </a:solidFill>
                <a:latin typeface="Roboto Slab"/>
                <a:ea typeface="Roboto Slab"/>
                <a:cs typeface="Roboto Slab"/>
                <a:sym typeface="Roboto Slab"/>
              </a:rPr>
              <a:t>performed by a qualified personnel/assessor</a:t>
            </a:r>
            <a:r>
              <a:rPr lang="en" sz="2372" b="1">
                <a:solidFill>
                  <a:schemeClr val="accent2"/>
                </a:solidFill>
                <a:latin typeface="Roboto Slab"/>
                <a:ea typeface="Roboto Slab"/>
                <a:cs typeface="Roboto Slab"/>
                <a:sym typeface="Roboto Slab"/>
              </a:rPr>
              <a:t>. This could be either Internal or External based on the objectives and expectations.</a:t>
            </a:r>
            <a:endParaRPr sz="4022" b="1">
              <a:solidFill>
                <a:schemeClr val="accent2"/>
              </a:solidFill>
              <a:latin typeface="Roboto Slab"/>
              <a:ea typeface="Roboto Slab"/>
              <a:cs typeface="Roboto Slab"/>
              <a:sym typeface="Roboto Slab"/>
            </a:endParaRPr>
          </a:p>
          <a:p>
            <a:pPr marL="457200" lvl="0" indent="457200" algn="l" rtl="0">
              <a:spcBef>
                <a:spcPts val="0"/>
              </a:spcBef>
              <a:spcAft>
                <a:spcPts val="0"/>
              </a:spcAft>
              <a:buNone/>
            </a:pPr>
            <a:r>
              <a:rPr lang="en" b="1">
                <a:solidFill>
                  <a:schemeClr val="accent2"/>
                </a:solidFill>
                <a:latin typeface="Roboto Slab"/>
                <a:ea typeface="Roboto Slab"/>
                <a:cs typeface="Roboto Slab"/>
                <a:sym typeface="Roboto Slab"/>
              </a:rPr>
              <a:t>Important Note:</a:t>
            </a:r>
            <a:r>
              <a:rPr lang="en" b="1">
                <a:solidFill>
                  <a:srgbClr val="FCE5CD"/>
                </a:solidFill>
                <a:latin typeface="Roboto Slab"/>
                <a:ea typeface="Roboto Slab"/>
                <a:cs typeface="Roboto Slab"/>
                <a:sym typeface="Roboto Slab"/>
              </a:rPr>
              <a:t> </a:t>
            </a:r>
            <a:endParaRPr b="1">
              <a:solidFill>
                <a:srgbClr val="FCE5CD"/>
              </a:solidFill>
              <a:latin typeface="Roboto Slab"/>
              <a:ea typeface="Roboto Slab"/>
              <a:cs typeface="Roboto Slab"/>
              <a:sym typeface="Roboto Slab"/>
            </a:endParaRPr>
          </a:p>
          <a:p>
            <a:pPr marL="457200" lvl="0" indent="0" algn="l" rtl="0">
              <a:spcBef>
                <a:spcPts val="0"/>
              </a:spcBef>
              <a:spcAft>
                <a:spcPts val="0"/>
              </a:spcAft>
              <a:buNone/>
            </a:pPr>
            <a:r>
              <a:rPr lang="en" b="1">
                <a:solidFill>
                  <a:srgbClr val="FCE5CD"/>
                </a:solidFill>
                <a:latin typeface="Roboto Slab"/>
                <a:ea typeface="Roboto Slab"/>
                <a:cs typeface="Roboto Slab"/>
                <a:sym typeface="Roboto Slab"/>
              </a:rPr>
              <a:t>      Audit = Proving (or Disproving) Compliance</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pic>
        <p:nvPicPr>
          <p:cNvPr id="157" name="Google Shape;157;p24"/>
          <p:cNvPicPr preferRelativeResize="0"/>
          <p:nvPr/>
        </p:nvPicPr>
        <p:blipFill>
          <a:blip r:embed="rId4">
            <a:alphaModFix/>
          </a:blip>
          <a:stretch>
            <a:fillRect/>
          </a:stretch>
        </p:blipFill>
        <p:spPr>
          <a:xfrm>
            <a:off x="8073100" y="4127000"/>
            <a:ext cx="1070900" cy="1016501"/>
          </a:xfrm>
          <a:prstGeom prst="rect">
            <a:avLst/>
          </a:prstGeom>
          <a:noFill/>
          <a:ln>
            <a:noFill/>
          </a:ln>
        </p:spPr>
      </p:pic>
      <p:sp>
        <p:nvSpPr>
          <p:cNvPr id="158" name="Google Shape;158;p24"/>
          <p:cNvSpPr/>
          <p:nvPr/>
        </p:nvSpPr>
        <p:spPr>
          <a:xfrm>
            <a:off x="1218000" y="4127000"/>
            <a:ext cx="6708000" cy="825300"/>
          </a:xfrm>
          <a:prstGeom prst="flowChartAlternateProcess">
            <a:avLst/>
          </a:prstGeom>
          <a:noFill/>
          <a:ln w="28575" cap="flat" cmpd="sng">
            <a:solidFill>
              <a:srgbClr val="FCE5C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2"/>
        <p:cNvGrpSpPr/>
        <p:nvPr/>
      </p:nvGrpSpPr>
      <p:grpSpPr>
        <a:xfrm>
          <a:off x="0" y="0"/>
          <a:ext cx="0" cy="0"/>
          <a:chOff x="0" y="0"/>
          <a:chExt cx="0" cy="0"/>
        </a:xfrm>
      </p:grpSpPr>
      <p:sp>
        <p:nvSpPr>
          <p:cNvPr id="163" name="Google Shape;163;p25"/>
          <p:cNvSpPr txBox="1">
            <a:spLocks noGrp="1"/>
          </p:cNvSpPr>
          <p:nvPr>
            <p:ph type="title" idx="4294967295"/>
          </p:nvPr>
        </p:nvSpPr>
        <p:spPr>
          <a:xfrm>
            <a:off x="2648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a:t>
            </a:r>
            <a:r>
              <a:rPr lang="en" b="1">
                <a:solidFill>
                  <a:srgbClr val="434343"/>
                </a:solidFill>
                <a:latin typeface="Courier New"/>
                <a:ea typeface="Courier New"/>
                <a:cs typeface="Courier New"/>
                <a:sym typeface="Courier New"/>
              </a:rPr>
              <a:t> </a:t>
            </a:r>
            <a:r>
              <a:rPr lang="en" b="1">
                <a:solidFill>
                  <a:schemeClr val="accent2"/>
                </a:solidFill>
                <a:latin typeface="Courier New"/>
                <a:ea typeface="Courier New"/>
                <a:cs typeface="Courier New"/>
                <a:sym typeface="Courier New"/>
              </a:rPr>
              <a:t>AWS Security Auditing</a:t>
            </a:r>
            <a:br>
              <a:rPr lang="en" b="1">
                <a:solidFill>
                  <a:srgbClr val="666666"/>
                </a:solidFill>
                <a:latin typeface="Roboto Slab"/>
                <a:ea typeface="Roboto Slab"/>
                <a:cs typeface="Roboto Slab"/>
                <a:sym typeface="Roboto Slab"/>
              </a:rPr>
            </a:br>
            <a:endParaRPr sz="2372" b="1">
              <a:solidFill>
                <a:schemeClr val="accent2"/>
              </a:solidFill>
              <a:latin typeface="Roboto Slab"/>
              <a:ea typeface="Roboto Slab"/>
              <a:cs typeface="Roboto Slab"/>
              <a:sym typeface="Roboto Slab"/>
            </a:endParaRPr>
          </a:p>
          <a:p>
            <a:pPr marL="457200" lvl="0"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Usually the assessment/examination is based on some control requirements.</a:t>
            </a:r>
            <a:endParaRPr sz="2372" b="1">
              <a:solidFill>
                <a:schemeClr val="accent2"/>
              </a:solidFill>
              <a:latin typeface="Roboto Slab"/>
              <a:ea typeface="Roboto Slab"/>
              <a:cs typeface="Roboto Slab"/>
              <a:sym typeface="Roboto Slab"/>
            </a:endParaRPr>
          </a:p>
          <a:p>
            <a:pPr marL="457200" lvl="0"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E.g. Security Control XY(#N)</a:t>
            </a:r>
            <a:endParaRPr sz="2372" b="1">
              <a:solidFill>
                <a:schemeClr val="accent2"/>
              </a:solidFill>
              <a:latin typeface="Roboto Slab"/>
              <a:ea typeface="Roboto Slab"/>
              <a:cs typeface="Roboto Slab"/>
              <a:sym typeface="Roboto Slab"/>
            </a:endParaRPr>
          </a:p>
          <a:p>
            <a:pPr marL="914400" lvl="1"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Ensure that there are no AWS IAM users with the administrator permissions (privileged users)  in the AWS account while adhering to AWS IAM Security Best Practices.</a:t>
            </a:r>
            <a:endParaRPr sz="2372" b="1">
              <a:solidFill>
                <a:schemeClr val="accent2"/>
              </a:solidFill>
              <a:latin typeface="Roboto Slab"/>
              <a:ea typeface="Roboto Slab"/>
              <a:cs typeface="Roboto Slab"/>
              <a:sym typeface="Roboto Slab"/>
            </a:endParaRPr>
          </a:p>
          <a:p>
            <a:pPr marL="0" lvl="0" indent="0" algn="l" rtl="0">
              <a:lnSpc>
                <a:spcPct val="150000"/>
              </a:lnSpc>
              <a:spcBef>
                <a:spcPts val="0"/>
              </a:spcBef>
              <a:spcAft>
                <a:spcPts val="0"/>
              </a:spcAft>
              <a:buNone/>
            </a:pPr>
            <a:endParaRPr sz="4022" b="1">
              <a:solidFill>
                <a:schemeClr val="accent2"/>
              </a:solidFill>
              <a:latin typeface="Roboto Slab"/>
              <a:ea typeface="Roboto Slab"/>
              <a:cs typeface="Roboto Slab"/>
              <a:sym typeface="Roboto Slab"/>
            </a:endParaRPr>
          </a:p>
          <a:p>
            <a:pPr marL="457200" lvl="0" indent="0" algn="l" rtl="0">
              <a:spcBef>
                <a:spcPts val="0"/>
              </a:spcBef>
              <a:spcAft>
                <a:spcPts val="0"/>
              </a:spcAft>
              <a:buNone/>
            </a:pP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pic>
        <p:nvPicPr>
          <p:cNvPr id="164" name="Google Shape;164;p25"/>
          <p:cNvPicPr preferRelativeResize="0"/>
          <p:nvPr/>
        </p:nvPicPr>
        <p:blipFill>
          <a:blip r:embed="rId4">
            <a:alphaModFix/>
          </a:blip>
          <a:stretch>
            <a:fillRect/>
          </a:stretch>
        </p:blipFill>
        <p:spPr>
          <a:xfrm>
            <a:off x="8073100" y="4127000"/>
            <a:ext cx="1070900" cy="1016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8"/>
        <p:cNvGrpSpPr/>
        <p:nvPr/>
      </p:nvGrpSpPr>
      <p:grpSpPr>
        <a:xfrm>
          <a:off x="0" y="0"/>
          <a:ext cx="0" cy="0"/>
          <a:chOff x="0" y="0"/>
          <a:chExt cx="0" cy="0"/>
        </a:xfrm>
      </p:grpSpPr>
      <p:sp>
        <p:nvSpPr>
          <p:cNvPr id="169" name="Google Shape;169;p26"/>
          <p:cNvSpPr txBox="1">
            <a:spLocks noGrp="1"/>
          </p:cNvSpPr>
          <p:nvPr>
            <p:ph type="title" idx="4294967295"/>
          </p:nvPr>
        </p:nvSpPr>
        <p:spPr>
          <a:xfrm>
            <a:off x="2648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a:t>
            </a:r>
            <a:r>
              <a:rPr lang="en" b="1">
                <a:solidFill>
                  <a:srgbClr val="434343"/>
                </a:solidFill>
                <a:latin typeface="Courier New"/>
                <a:ea typeface="Courier New"/>
                <a:cs typeface="Courier New"/>
                <a:sym typeface="Courier New"/>
              </a:rPr>
              <a:t> </a:t>
            </a:r>
            <a:r>
              <a:rPr lang="en" b="1">
                <a:solidFill>
                  <a:schemeClr val="accent2"/>
                </a:solidFill>
                <a:latin typeface="Courier New"/>
                <a:ea typeface="Courier New"/>
                <a:cs typeface="Courier New"/>
                <a:sym typeface="Courier New"/>
              </a:rPr>
              <a:t>AWS Security Auditing</a:t>
            </a:r>
            <a:br>
              <a:rPr lang="en" b="1">
                <a:solidFill>
                  <a:srgbClr val="666666"/>
                </a:solidFill>
                <a:latin typeface="Roboto Slab"/>
                <a:ea typeface="Roboto Slab"/>
                <a:cs typeface="Roboto Slab"/>
                <a:sym typeface="Roboto Slab"/>
              </a:rPr>
            </a:br>
            <a:endParaRPr sz="2372" b="1">
              <a:solidFill>
                <a:schemeClr val="accent2"/>
              </a:solidFill>
              <a:latin typeface="Roboto Slab"/>
              <a:ea typeface="Roboto Slab"/>
              <a:cs typeface="Roboto Slab"/>
              <a:sym typeface="Roboto Slab"/>
            </a:endParaRPr>
          </a:p>
          <a:p>
            <a:pPr marL="457200" lvl="0"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Understand when that rule is said to be COMPLIANT,</a:t>
            </a:r>
            <a:endParaRPr sz="2372" b="1">
              <a:solidFill>
                <a:schemeClr val="accent2"/>
              </a:solidFill>
              <a:latin typeface="Roboto Slab"/>
              <a:ea typeface="Roboto Slab"/>
              <a:cs typeface="Roboto Slab"/>
              <a:sym typeface="Roboto Slab"/>
            </a:endParaRPr>
          </a:p>
          <a:p>
            <a:pPr marL="914400" lvl="1"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No IAM users assigned with AWS Managed Policies that give them Administrator, Power User or Full Access to permissions to any AWS Service.</a:t>
            </a:r>
            <a:endParaRPr sz="2372" b="1">
              <a:solidFill>
                <a:schemeClr val="accent2"/>
              </a:solidFill>
              <a:latin typeface="Roboto Slab"/>
              <a:ea typeface="Roboto Slab"/>
              <a:cs typeface="Roboto Slab"/>
              <a:sym typeface="Roboto Slab"/>
            </a:endParaRPr>
          </a:p>
          <a:p>
            <a:pPr marL="914400" lvl="1"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No IAM user assigned permissions to Create, Update or Delete all kind of AWS resources. </a:t>
            </a:r>
            <a:endParaRPr sz="2372" b="1">
              <a:solidFill>
                <a:schemeClr val="accent2"/>
              </a:solidFill>
              <a:latin typeface="Roboto Slab"/>
              <a:ea typeface="Roboto Slab"/>
              <a:cs typeface="Roboto Slab"/>
              <a:sym typeface="Roboto Slab"/>
            </a:endParaRPr>
          </a:p>
          <a:p>
            <a:pPr marL="457200" lvl="0" indent="0" algn="l" rtl="0">
              <a:lnSpc>
                <a:spcPct val="150000"/>
              </a:lnSpc>
              <a:spcBef>
                <a:spcPts val="0"/>
              </a:spcBef>
              <a:spcAft>
                <a:spcPts val="0"/>
              </a:spcAft>
              <a:buNone/>
            </a:pPr>
            <a:endParaRPr sz="2372" b="1">
              <a:solidFill>
                <a:schemeClr val="accent2"/>
              </a:solidFill>
              <a:latin typeface="Roboto Slab"/>
              <a:ea typeface="Roboto Slab"/>
              <a:cs typeface="Roboto Slab"/>
              <a:sym typeface="Roboto Slab"/>
            </a:endParaRPr>
          </a:p>
          <a:p>
            <a:pPr marL="0" lvl="0" indent="0" algn="l" rtl="0">
              <a:lnSpc>
                <a:spcPct val="150000"/>
              </a:lnSpc>
              <a:spcBef>
                <a:spcPts val="0"/>
              </a:spcBef>
              <a:spcAft>
                <a:spcPts val="0"/>
              </a:spcAft>
              <a:buNone/>
            </a:pPr>
            <a:endParaRPr sz="4022" b="1">
              <a:solidFill>
                <a:schemeClr val="accent2"/>
              </a:solidFill>
              <a:latin typeface="Roboto Slab"/>
              <a:ea typeface="Roboto Slab"/>
              <a:cs typeface="Roboto Slab"/>
              <a:sym typeface="Roboto Slab"/>
            </a:endParaRPr>
          </a:p>
          <a:p>
            <a:pPr marL="457200" lvl="0" indent="0" algn="l" rtl="0">
              <a:spcBef>
                <a:spcPts val="0"/>
              </a:spcBef>
              <a:spcAft>
                <a:spcPts val="0"/>
              </a:spcAft>
              <a:buNone/>
            </a:pP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pic>
        <p:nvPicPr>
          <p:cNvPr id="170" name="Google Shape;170;p26"/>
          <p:cNvPicPr preferRelativeResize="0"/>
          <p:nvPr/>
        </p:nvPicPr>
        <p:blipFill>
          <a:blip r:embed="rId4">
            <a:alphaModFix/>
          </a:blip>
          <a:stretch>
            <a:fillRect/>
          </a:stretch>
        </p:blipFill>
        <p:spPr>
          <a:xfrm>
            <a:off x="8073100" y="4127000"/>
            <a:ext cx="1070900" cy="1016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4"/>
        <p:cNvGrpSpPr/>
        <p:nvPr/>
      </p:nvGrpSpPr>
      <p:grpSpPr>
        <a:xfrm>
          <a:off x="0" y="0"/>
          <a:ext cx="0" cy="0"/>
          <a:chOff x="0" y="0"/>
          <a:chExt cx="0" cy="0"/>
        </a:xfrm>
      </p:grpSpPr>
      <p:sp>
        <p:nvSpPr>
          <p:cNvPr id="175" name="Google Shape;175;p27"/>
          <p:cNvSpPr txBox="1">
            <a:spLocks noGrp="1"/>
          </p:cNvSpPr>
          <p:nvPr>
            <p:ph type="title" idx="4294967295"/>
          </p:nvPr>
        </p:nvSpPr>
        <p:spPr>
          <a:xfrm>
            <a:off x="2648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a:t>
            </a:r>
            <a:r>
              <a:rPr lang="en" b="1">
                <a:solidFill>
                  <a:srgbClr val="434343"/>
                </a:solidFill>
                <a:latin typeface="Courier New"/>
                <a:ea typeface="Courier New"/>
                <a:cs typeface="Courier New"/>
                <a:sym typeface="Courier New"/>
              </a:rPr>
              <a:t> </a:t>
            </a:r>
            <a:r>
              <a:rPr lang="en" b="1">
                <a:solidFill>
                  <a:schemeClr val="accent2"/>
                </a:solidFill>
                <a:latin typeface="Courier New"/>
                <a:ea typeface="Courier New"/>
                <a:cs typeface="Courier New"/>
                <a:sym typeface="Courier New"/>
              </a:rPr>
              <a:t>AWS Security Auditing</a:t>
            </a:r>
            <a:br>
              <a:rPr lang="en" b="1">
                <a:solidFill>
                  <a:srgbClr val="666666"/>
                </a:solidFill>
                <a:latin typeface="Roboto Slab"/>
                <a:ea typeface="Roboto Slab"/>
                <a:cs typeface="Roboto Slab"/>
                <a:sym typeface="Roboto Slab"/>
              </a:rPr>
            </a:br>
            <a:endParaRPr sz="2372" b="1">
              <a:solidFill>
                <a:schemeClr val="accent2"/>
              </a:solidFill>
              <a:latin typeface="Roboto Slab"/>
              <a:ea typeface="Roboto Slab"/>
              <a:cs typeface="Roboto Slab"/>
              <a:sym typeface="Roboto Slab"/>
            </a:endParaRPr>
          </a:p>
          <a:p>
            <a:pPr marL="457200" lvl="0"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CIS Amazon Foundations Standard</a:t>
            </a:r>
            <a:endParaRPr sz="2372" b="1">
              <a:solidFill>
                <a:schemeClr val="accent2"/>
              </a:solidFill>
              <a:latin typeface="Roboto Slab"/>
              <a:ea typeface="Roboto Slab"/>
              <a:cs typeface="Roboto Slab"/>
              <a:sym typeface="Roboto Slab"/>
            </a:endParaRPr>
          </a:p>
          <a:p>
            <a:pPr marL="1371600" lvl="1" indent="-364172" algn="l" rtl="0">
              <a:lnSpc>
                <a:spcPct val="150000"/>
              </a:lnSpc>
              <a:spcBef>
                <a:spcPts val="0"/>
              </a:spcBef>
              <a:spcAft>
                <a:spcPts val="0"/>
              </a:spcAft>
              <a:buClr>
                <a:schemeClr val="accent2"/>
              </a:buClr>
              <a:buSzPct val="100000"/>
              <a:buFont typeface="Roboto Slab"/>
              <a:buChar char="○"/>
            </a:pPr>
            <a:r>
              <a:rPr lang="en" sz="2372" b="1" u="sng">
                <a:solidFill>
                  <a:schemeClr val="accent2"/>
                </a:solidFill>
                <a:latin typeface="Roboto Slab"/>
                <a:ea typeface="Roboto Slab"/>
                <a:cs typeface="Roboto Slab"/>
                <a:sym typeface="Roboto Slab"/>
              </a:rPr>
              <a:t>Control 1.13</a:t>
            </a:r>
            <a:r>
              <a:rPr lang="en" sz="2372" b="1">
                <a:solidFill>
                  <a:schemeClr val="accent2"/>
                </a:solidFill>
                <a:latin typeface="Roboto Slab"/>
                <a:ea typeface="Roboto Slab"/>
                <a:cs typeface="Roboto Slab"/>
                <a:sym typeface="Roboto Slab"/>
              </a:rPr>
              <a:t> - Ensure MFA is enabled for the “root” account.</a:t>
            </a:r>
            <a:endParaRPr sz="2372" b="1">
              <a:solidFill>
                <a:schemeClr val="accent2"/>
              </a:solidFill>
              <a:latin typeface="Roboto Slab"/>
              <a:ea typeface="Roboto Slab"/>
              <a:cs typeface="Roboto Slab"/>
              <a:sym typeface="Roboto Slab"/>
            </a:endParaRPr>
          </a:p>
          <a:p>
            <a:pPr marL="457200" lvl="0"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Payment Card Industry Data Security Standard (PCI DSS)</a:t>
            </a:r>
            <a:endParaRPr sz="2372" b="1">
              <a:solidFill>
                <a:schemeClr val="accent2"/>
              </a:solidFill>
              <a:latin typeface="Roboto Slab"/>
              <a:ea typeface="Roboto Slab"/>
              <a:cs typeface="Roboto Slab"/>
              <a:sym typeface="Roboto Slab"/>
            </a:endParaRPr>
          </a:p>
          <a:p>
            <a:pPr marL="1371600" lvl="1" indent="-364172" algn="l" rtl="0">
              <a:lnSpc>
                <a:spcPct val="150000"/>
              </a:lnSpc>
              <a:spcBef>
                <a:spcPts val="0"/>
              </a:spcBef>
              <a:spcAft>
                <a:spcPts val="0"/>
              </a:spcAft>
              <a:buClr>
                <a:schemeClr val="accent2"/>
              </a:buClr>
              <a:buSzPct val="100000"/>
              <a:buFont typeface="Roboto Slab"/>
              <a:buChar char="○"/>
            </a:pPr>
            <a:r>
              <a:rPr lang="en" sz="2372" b="1" u="sng">
                <a:solidFill>
                  <a:schemeClr val="accent2"/>
                </a:solidFill>
                <a:latin typeface="Roboto Slab"/>
                <a:ea typeface="Roboto Slab"/>
                <a:cs typeface="Roboto Slab"/>
                <a:sym typeface="Roboto Slab"/>
              </a:rPr>
              <a:t>PCI.IAM.5</a:t>
            </a:r>
            <a:r>
              <a:rPr lang="en" sz="2372" b="1">
                <a:solidFill>
                  <a:schemeClr val="accent2"/>
                </a:solidFill>
                <a:latin typeface="Roboto Slab"/>
                <a:ea typeface="Roboto Slab"/>
                <a:cs typeface="Roboto Slab"/>
                <a:sym typeface="Roboto Slab"/>
              </a:rPr>
              <a:t> - Virtual MFA should be enabled for “root” user.</a:t>
            </a:r>
            <a:endParaRPr sz="2372" b="1">
              <a:solidFill>
                <a:schemeClr val="accent2"/>
              </a:solidFill>
              <a:latin typeface="Roboto Slab"/>
              <a:ea typeface="Roboto Slab"/>
              <a:cs typeface="Roboto Slab"/>
              <a:sym typeface="Roboto Slab"/>
            </a:endParaRPr>
          </a:p>
          <a:p>
            <a:pPr marL="0" lvl="0" indent="0" algn="l" rtl="0">
              <a:lnSpc>
                <a:spcPct val="150000"/>
              </a:lnSpc>
              <a:spcBef>
                <a:spcPts val="0"/>
              </a:spcBef>
              <a:spcAft>
                <a:spcPts val="0"/>
              </a:spcAft>
              <a:buNone/>
            </a:pPr>
            <a:endParaRPr sz="2372" b="1">
              <a:solidFill>
                <a:schemeClr val="accent2"/>
              </a:solidFill>
              <a:latin typeface="Roboto Slab"/>
              <a:ea typeface="Roboto Slab"/>
              <a:cs typeface="Roboto Slab"/>
              <a:sym typeface="Roboto Slab"/>
            </a:endParaRPr>
          </a:p>
          <a:p>
            <a:pPr marL="0" lvl="0" indent="0" algn="l" rtl="0">
              <a:lnSpc>
                <a:spcPct val="150000"/>
              </a:lnSpc>
              <a:spcBef>
                <a:spcPts val="0"/>
              </a:spcBef>
              <a:spcAft>
                <a:spcPts val="0"/>
              </a:spcAft>
              <a:buNone/>
            </a:pPr>
            <a:endParaRPr sz="2372" b="1">
              <a:solidFill>
                <a:schemeClr val="accent2"/>
              </a:solidFill>
              <a:latin typeface="Roboto Slab"/>
              <a:ea typeface="Roboto Slab"/>
              <a:cs typeface="Roboto Slab"/>
              <a:sym typeface="Roboto Slab"/>
            </a:endParaRPr>
          </a:p>
          <a:p>
            <a:pPr marL="0" lvl="0" indent="0" algn="l" rtl="0">
              <a:lnSpc>
                <a:spcPct val="150000"/>
              </a:lnSpc>
              <a:spcBef>
                <a:spcPts val="0"/>
              </a:spcBef>
              <a:spcAft>
                <a:spcPts val="0"/>
              </a:spcAft>
              <a:buNone/>
            </a:pPr>
            <a:endParaRPr sz="4022" b="1">
              <a:solidFill>
                <a:schemeClr val="accent2"/>
              </a:solidFill>
              <a:latin typeface="Roboto Slab"/>
              <a:ea typeface="Roboto Slab"/>
              <a:cs typeface="Roboto Slab"/>
              <a:sym typeface="Roboto Slab"/>
            </a:endParaRPr>
          </a:p>
          <a:p>
            <a:pPr marL="457200" lvl="0" indent="0" algn="l" rtl="0">
              <a:spcBef>
                <a:spcPts val="0"/>
              </a:spcBef>
              <a:spcAft>
                <a:spcPts val="0"/>
              </a:spcAft>
              <a:buNone/>
            </a:pP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pic>
        <p:nvPicPr>
          <p:cNvPr id="176" name="Google Shape;176;p27"/>
          <p:cNvPicPr preferRelativeResize="0"/>
          <p:nvPr/>
        </p:nvPicPr>
        <p:blipFill>
          <a:blip r:embed="rId4">
            <a:alphaModFix/>
          </a:blip>
          <a:stretch>
            <a:fillRect/>
          </a:stretch>
        </p:blipFill>
        <p:spPr>
          <a:xfrm>
            <a:off x="8073100" y="4127000"/>
            <a:ext cx="1070900" cy="101650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0"/>
        <p:cNvGrpSpPr/>
        <p:nvPr/>
      </p:nvGrpSpPr>
      <p:grpSpPr>
        <a:xfrm>
          <a:off x="0" y="0"/>
          <a:ext cx="0" cy="0"/>
          <a:chOff x="0" y="0"/>
          <a:chExt cx="0" cy="0"/>
        </a:xfrm>
      </p:grpSpPr>
      <p:sp>
        <p:nvSpPr>
          <p:cNvPr id="181" name="Google Shape;181;p28"/>
          <p:cNvSpPr txBox="1">
            <a:spLocks noGrp="1"/>
          </p:cNvSpPr>
          <p:nvPr>
            <p:ph type="title" idx="4294967295"/>
          </p:nvPr>
        </p:nvSpPr>
        <p:spPr>
          <a:xfrm>
            <a:off x="2648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a:t>
            </a:r>
            <a:r>
              <a:rPr lang="en" b="1">
                <a:solidFill>
                  <a:srgbClr val="434343"/>
                </a:solidFill>
                <a:latin typeface="Courier New"/>
                <a:ea typeface="Courier New"/>
                <a:cs typeface="Courier New"/>
                <a:sym typeface="Courier New"/>
              </a:rPr>
              <a:t> </a:t>
            </a:r>
            <a:r>
              <a:rPr lang="en" b="1">
                <a:solidFill>
                  <a:schemeClr val="accent2"/>
                </a:solidFill>
                <a:latin typeface="Courier New"/>
                <a:ea typeface="Courier New"/>
                <a:cs typeface="Courier New"/>
                <a:sym typeface="Courier New"/>
              </a:rPr>
              <a:t>AWS Security Auditing</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a:p>
            <a:pPr marL="457200" lvl="0"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Tools of Trade,</a:t>
            </a:r>
            <a:endParaRPr sz="2372" b="1">
              <a:solidFill>
                <a:schemeClr val="accent2"/>
              </a:solidFill>
              <a:latin typeface="Roboto Slab"/>
              <a:ea typeface="Roboto Slab"/>
              <a:cs typeface="Roboto Slab"/>
              <a:sym typeface="Roboto Slab"/>
            </a:endParaRPr>
          </a:p>
          <a:p>
            <a:pPr marL="914400" lvl="1"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Proprietary: </a:t>
            </a:r>
            <a:endParaRPr sz="2372" b="1">
              <a:solidFill>
                <a:schemeClr val="accent2"/>
              </a:solidFill>
              <a:latin typeface="Roboto Slab"/>
              <a:ea typeface="Roboto Slab"/>
              <a:cs typeface="Roboto Slab"/>
              <a:sym typeface="Roboto Slab"/>
            </a:endParaRPr>
          </a:p>
          <a:p>
            <a:pPr marL="1371600" lvl="2"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CheckPoint CloudGuard Dome9</a:t>
            </a:r>
            <a:endParaRPr sz="2372" b="1">
              <a:solidFill>
                <a:schemeClr val="accent2"/>
              </a:solidFill>
              <a:latin typeface="Roboto Slab"/>
              <a:ea typeface="Roboto Slab"/>
              <a:cs typeface="Roboto Slab"/>
              <a:sym typeface="Roboto Slab"/>
            </a:endParaRPr>
          </a:p>
          <a:p>
            <a:pPr marL="1371600" lvl="2"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CloudHealth by VMware</a:t>
            </a:r>
            <a:endParaRPr sz="2372" b="1">
              <a:solidFill>
                <a:schemeClr val="accent2"/>
              </a:solidFill>
              <a:latin typeface="Roboto Slab"/>
              <a:ea typeface="Roboto Slab"/>
              <a:cs typeface="Roboto Slab"/>
              <a:sym typeface="Roboto Slab"/>
            </a:endParaRPr>
          </a:p>
          <a:p>
            <a:pPr marL="914400" lvl="1"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Open Source:</a:t>
            </a:r>
            <a:endParaRPr sz="2372" b="1">
              <a:solidFill>
                <a:schemeClr val="accent2"/>
              </a:solidFill>
              <a:latin typeface="Roboto Slab"/>
              <a:ea typeface="Roboto Slab"/>
              <a:cs typeface="Roboto Slab"/>
              <a:sym typeface="Roboto Slab"/>
            </a:endParaRPr>
          </a:p>
          <a:p>
            <a:pPr marL="1371600" lvl="2"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ScoutSuite</a:t>
            </a:r>
            <a:endParaRPr sz="2372" b="1">
              <a:solidFill>
                <a:schemeClr val="accent2"/>
              </a:solidFill>
              <a:latin typeface="Roboto Slab"/>
              <a:ea typeface="Roboto Slab"/>
              <a:cs typeface="Roboto Slab"/>
              <a:sym typeface="Roboto Slab"/>
            </a:endParaRPr>
          </a:p>
          <a:p>
            <a:pPr marL="1371600" lvl="2"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Prowler</a:t>
            </a:r>
            <a:endParaRPr sz="2372" b="1">
              <a:solidFill>
                <a:schemeClr val="accent2"/>
              </a:solidFill>
              <a:latin typeface="Roboto Slab"/>
              <a:ea typeface="Roboto Slab"/>
              <a:cs typeface="Roboto Slab"/>
              <a:sym typeface="Roboto Slab"/>
            </a:endParaRPr>
          </a:p>
          <a:p>
            <a:pPr marL="457200" lvl="0" indent="0" algn="l" rtl="0">
              <a:lnSpc>
                <a:spcPct val="150000"/>
              </a:lnSpc>
              <a:spcBef>
                <a:spcPts val="0"/>
              </a:spcBef>
              <a:spcAft>
                <a:spcPts val="0"/>
              </a:spcAft>
              <a:buNone/>
            </a:pPr>
            <a:endParaRPr sz="2372" b="1">
              <a:solidFill>
                <a:schemeClr val="accent2"/>
              </a:solidFill>
              <a:latin typeface="Roboto Slab"/>
              <a:ea typeface="Roboto Slab"/>
              <a:cs typeface="Roboto Slab"/>
              <a:sym typeface="Roboto Slab"/>
            </a:endParaRPr>
          </a:p>
          <a:p>
            <a:pPr marL="0" lvl="0" indent="0" algn="l" rtl="0">
              <a:lnSpc>
                <a:spcPct val="150000"/>
              </a:lnSpc>
              <a:spcBef>
                <a:spcPts val="0"/>
              </a:spcBef>
              <a:spcAft>
                <a:spcPts val="0"/>
              </a:spcAft>
              <a:buNone/>
            </a:pPr>
            <a:endParaRPr sz="4022" b="1">
              <a:solidFill>
                <a:schemeClr val="accent2"/>
              </a:solidFill>
              <a:latin typeface="Roboto Slab"/>
              <a:ea typeface="Roboto Slab"/>
              <a:cs typeface="Roboto Slab"/>
              <a:sym typeface="Roboto Slab"/>
            </a:endParaRPr>
          </a:p>
          <a:p>
            <a:pPr marL="457200" lvl="0" indent="0" algn="l" rtl="0">
              <a:spcBef>
                <a:spcPts val="0"/>
              </a:spcBef>
              <a:spcAft>
                <a:spcPts val="0"/>
              </a:spcAft>
              <a:buNone/>
            </a:pP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pic>
        <p:nvPicPr>
          <p:cNvPr id="182" name="Google Shape;182;p28"/>
          <p:cNvPicPr preferRelativeResize="0"/>
          <p:nvPr/>
        </p:nvPicPr>
        <p:blipFill>
          <a:blip r:embed="rId4">
            <a:alphaModFix/>
          </a:blip>
          <a:stretch>
            <a:fillRect/>
          </a:stretch>
        </p:blipFill>
        <p:spPr>
          <a:xfrm>
            <a:off x="8073100" y="4127000"/>
            <a:ext cx="1070900" cy="101650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6"/>
        <p:cNvGrpSpPr/>
        <p:nvPr/>
      </p:nvGrpSpPr>
      <p:grpSpPr>
        <a:xfrm>
          <a:off x="0" y="0"/>
          <a:ext cx="0" cy="0"/>
          <a:chOff x="0" y="0"/>
          <a:chExt cx="0" cy="0"/>
        </a:xfrm>
      </p:grpSpPr>
      <p:sp>
        <p:nvSpPr>
          <p:cNvPr id="187" name="Google Shape;187;p29"/>
          <p:cNvSpPr txBox="1">
            <a:spLocks noGrp="1"/>
          </p:cNvSpPr>
          <p:nvPr>
            <p:ph type="title" idx="4294967295"/>
          </p:nvPr>
        </p:nvSpPr>
        <p:spPr>
          <a:xfrm>
            <a:off x="2648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50000"/>
              </a:lnSpc>
              <a:spcBef>
                <a:spcPts val="0"/>
              </a:spcBef>
              <a:spcAft>
                <a:spcPts val="0"/>
              </a:spcAft>
              <a:buNone/>
            </a:pPr>
            <a:r>
              <a:rPr lang="en" b="1">
                <a:solidFill>
                  <a:schemeClr val="accent2"/>
                </a:solidFill>
                <a:latin typeface="Courier New"/>
                <a:ea typeface="Courier New"/>
                <a:cs typeface="Courier New"/>
                <a:sym typeface="Courier New"/>
              </a:rPr>
              <a:t>$</a:t>
            </a:r>
            <a:r>
              <a:rPr lang="en" b="1">
                <a:solidFill>
                  <a:srgbClr val="434343"/>
                </a:solidFill>
                <a:latin typeface="Courier New"/>
                <a:ea typeface="Courier New"/>
                <a:cs typeface="Courier New"/>
                <a:sym typeface="Courier New"/>
              </a:rPr>
              <a:t> </a:t>
            </a:r>
            <a:r>
              <a:rPr lang="en" b="1">
                <a:solidFill>
                  <a:schemeClr val="accent2"/>
                </a:solidFill>
                <a:latin typeface="Courier New"/>
                <a:ea typeface="Courier New"/>
                <a:cs typeface="Courier New"/>
                <a:sym typeface="Courier New"/>
              </a:rPr>
              <a:t>AWS Security Auditing</a:t>
            </a:r>
            <a:endParaRPr b="1">
              <a:solidFill>
                <a:srgbClr val="666666"/>
              </a:solidFill>
              <a:latin typeface="Roboto Slab"/>
              <a:ea typeface="Roboto Slab"/>
              <a:cs typeface="Roboto Slab"/>
              <a:sym typeface="Roboto Slab"/>
            </a:endParaRPr>
          </a:p>
          <a:p>
            <a:pPr marL="457200" lvl="0"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CheckPoint CloudGuard Dome9</a:t>
            </a:r>
            <a:endParaRPr sz="2372" b="1">
              <a:solidFill>
                <a:schemeClr val="accent2"/>
              </a:solidFill>
              <a:latin typeface="Roboto Slab"/>
              <a:ea typeface="Roboto Slab"/>
              <a:cs typeface="Roboto Slab"/>
              <a:sym typeface="Roboto Slab"/>
            </a:endParaRPr>
          </a:p>
          <a:p>
            <a:pPr marL="914400" lvl="0" indent="0" algn="l" rtl="0">
              <a:lnSpc>
                <a:spcPct val="150000"/>
              </a:lnSpc>
              <a:spcBef>
                <a:spcPts val="0"/>
              </a:spcBef>
              <a:spcAft>
                <a:spcPts val="0"/>
              </a:spcAft>
              <a:buNone/>
            </a:pPr>
            <a:endParaRPr sz="2372" b="1">
              <a:solidFill>
                <a:schemeClr val="accent2"/>
              </a:solidFill>
              <a:latin typeface="Roboto Slab"/>
              <a:ea typeface="Roboto Slab"/>
              <a:cs typeface="Roboto Slab"/>
              <a:sym typeface="Roboto Slab"/>
            </a:endParaRPr>
          </a:p>
          <a:p>
            <a:pPr marL="457200" lvl="0" indent="0" algn="l" rtl="0">
              <a:lnSpc>
                <a:spcPct val="150000"/>
              </a:lnSpc>
              <a:spcBef>
                <a:spcPts val="0"/>
              </a:spcBef>
              <a:spcAft>
                <a:spcPts val="0"/>
              </a:spcAft>
              <a:buNone/>
            </a:pPr>
            <a:endParaRPr sz="2372" b="1">
              <a:solidFill>
                <a:schemeClr val="accent2"/>
              </a:solidFill>
              <a:latin typeface="Roboto Slab"/>
              <a:ea typeface="Roboto Slab"/>
              <a:cs typeface="Roboto Slab"/>
              <a:sym typeface="Roboto Slab"/>
            </a:endParaRPr>
          </a:p>
          <a:p>
            <a:pPr marL="0" lvl="0" indent="0" algn="l" rtl="0">
              <a:lnSpc>
                <a:spcPct val="150000"/>
              </a:lnSpc>
              <a:spcBef>
                <a:spcPts val="0"/>
              </a:spcBef>
              <a:spcAft>
                <a:spcPts val="0"/>
              </a:spcAft>
              <a:buNone/>
            </a:pPr>
            <a:endParaRPr sz="4022" b="1">
              <a:solidFill>
                <a:schemeClr val="accent2"/>
              </a:solidFill>
              <a:latin typeface="Roboto Slab"/>
              <a:ea typeface="Roboto Slab"/>
              <a:cs typeface="Roboto Slab"/>
              <a:sym typeface="Roboto Slab"/>
            </a:endParaRPr>
          </a:p>
          <a:p>
            <a:pPr marL="457200" lvl="0" indent="0" algn="l" rtl="0">
              <a:spcBef>
                <a:spcPts val="0"/>
              </a:spcBef>
              <a:spcAft>
                <a:spcPts val="0"/>
              </a:spcAft>
              <a:buNone/>
            </a:pP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pic>
        <p:nvPicPr>
          <p:cNvPr id="188" name="Google Shape;188;p29"/>
          <p:cNvPicPr preferRelativeResize="0"/>
          <p:nvPr/>
        </p:nvPicPr>
        <p:blipFill>
          <a:blip r:embed="rId4">
            <a:alphaModFix/>
          </a:blip>
          <a:stretch>
            <a:fillRect/>
          </a:stretch>
        </p:blipFill>
        <p:spPr>
          <a:xfrm>
            <a:off x="8073100" y="4127000"/>
            <a:ext cx="1070900" cy="1016501"/>
          </a:xfrm>
          <a:prstGeom prst="rect">
            <a:avLst/>
          </a:prstGeom>
          <a:noFill/>
          <a:ln>
            <a:noFill/>
          </a:ln>
        </p:spPr>
      </p:pic>
      <p:pic>
        <p:nvPicPr>
          <p:cNvPr id="189" name="Google Shape;189;p29"/>
          <p:cNvPicPr preferRelativeResize="0"/>
          <p:nvPr/>
        </p:nvPicPr>
        <p:blipFill>
          <a:blip r:embed="rId5">
            <a:alphaModFix/>
          </a:blip>
          <a:stretch>
            <a:fillRect/>
          </a:stretch>
        </p:blipFill>
        <p:spPr>
          <a:xfrm>
            <a:off x="1163275" y="1549525"/>
            <a:ext cx="6374102" cy="34022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3"/>
        <p:cNvGrpSpPr/>
        <p:nvPr/>
      </p:nvGrpSpPr>
      <p:grpSpPr>
        <a:xfrm>
          <a:off x="0" y="0"/>
          <a:ext cx="0" cy="0"/>
          <a:chOff x="0" y="0"/>
          <a:chExt cx="0" cy="0"/>
        </a:xfrm>
      </p:grpSpPr>
      <p:sp>
        <p:nvSpPr>
          <p:cNvPr id="194" name="Google Shape;194;p30"/>
          <p:cNvSpPr txBox="1">
            <a:spLocks noGrp="1"/>
          </p:cNvSpPr>
          <p:nvPr>
            <p:ph type="title" idx="4294967295"/>
          </p:nvPr>
        </p:nvSpPr>
        <p:spPr>
          <a:xfrm>
            <a:off x="264800" y="445025"/>
            <a:ext cx="8520600" cy="572700"/>
          </a:xfrm>
          <a:prstGeom prst="rect">
            <a:avLst/>
          </a:prstGeom>
        </p:spPr>
        <p:txBody>
          <a:bodyPr spcFirstLastPara="1" wrap="square" lIns="91425" tIns="91425" rIns="91425" bIns="91425" anchor="t" anchorCtr="0">
            <a:normAutofit fontScale="90000"/>
          </a:bodyPr>
          <a:lstStyle/>
          <a:p>
            <a:pPr marL="0" lvl="0" indent="0" algn="l" rtl="0">
              <a:lnSpc>
                <a:spcPct val="150000"/>
              </a:lnSpc>
              <a:spcBef>
                <a:spcPts val="0"/>
              </a:spcBef>
              <a:spcAft>
                <a:spcPts val="0"/>
              </a:spcAft>
              <a:buNone/>
            </a:pPr>
            <a:r>
              <a:rPr lang="en" b="1">
                <a:solidFill>
                  <a:schemeClr val="accent2"/>
                </a:solidFill>
                <a:latin typeface="Courier New"/>
                <a:ea typeface="Courier New"/>
                <a:cs typeface="Courier New"/>
                <a:sym typeface="Courier New"/>
              </a:rPr>
              <a:t>$</a:t>
            </a:r>
            <a:r>
              <a:rPr lang="en" b="1">
                <a:solidFill>
                  <a:srgbClr val="434343"/>
                </a:solidFill>
                <a:latin typeface="Courier New"/>
                <a:ea typeface="Courier New"/>
                <a:cs typeface="Courier New"/>
                <a:sym typeface="Courier New"/>
              </a:rPr>
              <a:t> </a:t>
            </a:r>
            <a:r>
              <a:rPr lang="en" b="1">
                <a:solidFill>
                  <a:schemeClr val="accent2"/>
                </a:solidFill>
                <a:latin typeface="Courier New"/>
                <a:ea typeface="Courier New"/>
                <a:cs typeface="Courier New"/>
                <a:sym typeface="Courier New"/>
              </a:rPr>
              <a:t>AWS Security Auditing</a:t>
            </a:r>
            <a:endParaRPr b="1">
              <a:solidFill>
                <a:srgbClr val="666666"/>
              </a:solidFill>
              <a:latin typeface="Roboto Slab"/>
              <a:ea typeface="Roboto Slab"/>
              <a:cs typeface="Roboto Slab"/>
              <a:sym typeface="Roboto Slab"/>
            </a:endParaRPr>
          </a:p>
          <a:p>
            <a:pPr marL="457200" lvl="0" indent="-364172" algn="l" rtl="0">
              <a:lnSpc>
                <a:spcPct val="150000"/>
              </a:lnSpc>
              <a:spcBef>
                <a:spcPts val="0"/>
              </a:spcBef>
              <a:spcAft>
                <a:spcPts val="0"/>
              </a:spcAft>
              <a:buClr>
                <a:schemeClr val="accent2"/>
              </a:buClr>
              <a:buSzPct val="100000"/>
              <a:buFont typeface="Roboto Slab"/>
              <a:buChar char="●"/>
            </a:pPr>
            <a:r>
              <a:rPr lang="en" sz="2372" b="1">
                <a:solidFill>
                  <a:schemeClr val="accent2"/>
                </a:solidFill>
                <a:latin typeface="Roboto Slab"/>
                <a:ea typeface="Roboto Slab"/>
                <a:cs typeface="Roboto Slab"/>
                <a:sym typeface="Roboto Slab"/>
              </a:rPr>
              <a:t>Prowler</a:t>
            </a:r>
            <a:endParaRPr sz="2372" b="1">
              <a:solidFill>
                <a:schemeClr val="accent2"/>
              </a:solidFill>
              <a:latin typeface="Roboto Slab"/>
              <a:ea typeface="Roboto Slab"/>
              <a:cs typeface="Roboto Slab"/>
              <a:sym typeface="Roboto Slab"/>
            </a:endParaRPr>
          </a:p>
          <a:p>
            <a:pPr marL="914400" lvl="0" indent="0" algn="l" rtl="0">
              <a:lnSpc>
                <a:spcPct val="150000"/>
              </a:lnSpc>
              <a:spcBef>
                <a:spcPts val="0"/>
              </a:spcBef>
              <a:spcAft>
                <a:spcPts val="0"/>
              </a:spcAft>
              <a:buNone/>
            </a:pPr>
            <a:endParaRPr sz="2372" b="1">
              <a:solidFill>
                <a:schemeClr val="accent2"/>
              </a:solidFill>
              <a:latin typeface="Roboto Slab"/>
              <a:ea typeface="Roboto Slab"/>
              <a:cs typeface="Roboto Slab"/>
              <a:sym typeface="Roboto Slab"/>
            </a:endParaRPr>
          </a:p>
          <a:p>
            <a:pPr marL="457200" lvl="0" indent="0" algn="l" rtl="0">
              <a:lnSpc>
                <a:spcPct val="150000"/>
              </a:lnSpc>
              <a:spcBef>
                <a:spcPts val="0"/>
              </a:spcBef>
              <a:spcAft>
                <a:spcPts val="0"/>
              </a:spcAft>
              <a:buNone/>
            </a:pPr>
            <a:endParaRPr sz="2372" b="1">
              <a:solidFill>
                <a:schemeClr val="accent2"/>
              </a:solidFill>
              <a:latin typeface="Roboto Slab"/>
              <a:ea typeface="Roboto Slab"/>
              <a:cs typeface="Roboto Slab"/>
              <a:sym typeface="Roboto Slab"/>
            </a:endParaRPr>
          </a:p>
          <a:p>
            <a:pPr marL="0" lvl="0" indent="0" algn="l" rtl="0">
              <a:lnSpc>
                <a:spcPct val="150000"/>
              </a:lnSpc>
              <a:spcBef>
                <a:spcPts val="0"/>
              </a:spcBef>
              <a:spcAft>
                <a:spcPts val="0"/>
              </a:spcAft>
              <a:buNone/>
            </a:pPr>
            <a:endParaRPr sz="4022" b="1">
              <a:solidFill>
                <a:schemeClr val="accent2"/>
              </a:solidFill>
              <a:latin typeface="Roboto Slab"/>
              <a:ea typeface="Roboto Slab"/>
              <a:cs typeface="Roboto Slab"/>
              <a:sym typeface="Roboto Slab"/>
            </a:endParaRPr>
          </a:p>
          <a:p>
            <a:pPr marL="457200" lvl="0" indent="0" algn="l" rtl="0">
              <a:spcBef>
                <a:spcPts val="0"/>
              </a:spcBef>
              <a:spcAft>
                <a:spcPts val="0"/>
              </a:spcAft>
              <a:buNone/>
            </a:pP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pic>
        <p:nvPicPr>
          <p:cNvPr id="195" name="Google Shape;195;p30"/>
          <p:cNvPicPr preferRelativeResize="0"/>
          <p:nvPr/>
        </p:nvPicPr>
        <p:blipFill>
          <a:blip r:embed="rId4">
            <a:alphaModFix/>
          </a:blip>
          <a:stretch>
            <a:fillRect/>
          </a:stretch>
        </p:blipFill>
        <p:spPr>
          <a:xfrm>
            <a:off x="8073100" y="4127000"/>
            <a:ext cx="1070900" cy="1016501"/>
          </a:xfrm>
          <a:prstGeom prst="rect">
            <a:avLst/>
          </a:prstGeom>
          <a:noFill/>
          <a:ln>
            <a:noFill/>
          </a:ln>
        </p:spPr>
      </p:pic>
      <p:pic>
        <p:nvPicPr>
          <p:cNvPr id="196" name="Google Shape;196;p30"/>
          <p:cNvPicPr preferRelativeResize="0"/>
          <p:nvPr/>
        </p:nvPicPr>
        <p:blipFill>
          <a:blip r:embed="rId5">
            <a:alphaModFix/>
          </a:blip>
          <a:stretch>
            <a:fillRect/>
          </a:stretch>
        </p:blipFill>
        <p:spPr>
          <a:xfrm>
            <a:off x="2331577" y="1017725"/>
            <a:ext cx="5023177" cy="38209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0"/>
        <p:cNvGrpSpPr/>
        <p:nvPr/>
      </p:nvGrpSpPr>
      <p:grpSpPr>
        <a:xfrm>
          <a:off x="0" y="0"/>
          <a:ext cx="0" cy="0"/>
          <a:chOff x="0" y="0"/>
          <a:chExt cx="0" cy="0"/>
        </a:xfrm>
      </p:grpSpPr>
      <p:sp>
        <p:nvSpPr>
          <p:cNvPr id="201" name="Google Shape;201;p31"/>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Demo - AWS Security Audit with Prowler</a:t>
            </a: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br>
              <a:rPr lang="en" b="1">
                <a:solidFill>
                  <a:srgbClr val="666666"/>
                </a:solidFill>
                <a:latin typeface="Roboto Slab"/>
                <a:ea typeface="Roboto Slab"/>
                <a:cs typeface="Roboto Slab"/>
                <a:sym typeface="Roboto Slab"/>
              </a:rPr>
            </a:br>
            <a:endParaRPr b="1" dirty="0">
              <a:solidFill>
                <a:srgbClr val="666666"/>
              </a:solidFill>
              <a:latin typeface="Roboto Slab"/>
              <a:ea typeface="Roboto Slab"/>
              <a:cs typeface="Roboto Slab"/>
              <a:sym typeface="Roboto Slab"/>
            </a:endParaRPr>
          </a:p>
        </p:txBody>
      </p:sp>
      <p:pic>
        <p:nvPicPr>
          <p:cNvPr id="202" name="Google Shape;202;p31"/>
          <p:cNvPicPr preferRelativeResize="0"/>
          <p:nvPr/>
        </p:nvPicPr>
        <p:blipFill>
          <a:blip r:embed="rId4">
            <a:alphaModFix/>
          </a:blip>
          <a:stretch>
            <a:fillRect/>
          </a:stretch>
        </p:blipFill>
        <p:spPr>
          <a:xfrm>
            <a:off x="8073100" y="4127000"/>
            <a:ext cx="1070900" cy="1016501"/>
          </a:xfrm>
          <a:prstGeom prst="rect">
            <a:avLst/>
          </a:prstGeom>
          <a:noFill/>
          <a:ln>
            <a:noFill/>
          </a:ln>
        </p:spPr>
      </p:pic>
      <p:pic>
        <p:nvPicPr>
          <p:cNvPr id="203" name="Google Shape;203;p31"/>
          <p:cNvPicPr preferRelativeResize="0"/>
          <p:nvPr/>
        </p:nvPicPr>
        <p:blipFill>
          <a:blip r:embed="rId5">
            <a:alphaModFix/>
          </a:blip>
          <a:stretch>
            <a:fillRect/>
          </a:stretch>
        </p:blipFill>
        <p:spPr>
          <a:xfrm>
            <a:off x="6008825" y="1867500"/>
            <a:ext cx="2800350" cy="1409700"/>
          </a:xfrm>
          <a:prstGeom prst="rect">
            <a:avLst/>
          </a:prstGeom>
          <a:noFill/>
          <a:ln>
            <a:noFill/>
          </a:ln>
        </p:spPr>
      </p:pic>
      <p:sp>
        <p:nvSpPr>
          <p:cNvPr id="204" name="Google Shape;204;p31"/>
          <p:cNvSpPr txBox="1"/>
          <p:nvPr/>
        </p:nvSpPr>
        <p:spPr>
          <a:xfrm>
            <a:off x="471125" y="961950"/>
            <a:ext cx="5537700" cy="4674326"/>
          </a:xfrm>
          <a:prstGeom prst="rect">
            <a:avLst/>
          </a:prstGeom>
          <a:noFill/>
          <a:ln>
            <a:noFill/>
          </a:ln>
        </p:spPr>
        <p:txBody>
          <a:bodyPr spcFirstLastPara="1" wrap="square" lIns="91425" tIns="91425" rIns="91425" bIns="91425" anchor="t" anchorCtr="0">
            <a:spAutoFit/>
          </a:bodyPr>
          <a:lstStyle/>
          <a:p>
            <a:pPr marL="457200" lvl="0" indent="-361950" algn="l" rtl="0">
              <a:lnSpc>
                <a:spcPct val="115000"/>
              </a:lnSpc>
              <a:spcBef>
                <a:spcPts val="0"/>
              </a:spcBef>
              <a:spcAft>
                <a:spcPts val="0"/>
              </a:spcAft>
              <a:buClr>
                <a:schemeClr val="accent2"/>
              </a:buClr>
              <a:buSzPts val="2100"/>
              <a:buFont typeface="Roboto Slab"/>
              <a:buChar char="●"/>
            </a:pPr>
            <a:r>
              <a:rPr lang="en" sz="2100" b="1" u="sng" dirty="0">
                <a:solidFill>
                  <a:schemeClr val="hlink"/>
                </a:solidFill>
                <a:latin typeface="Roboto Slab"/>
                <a:ea typeface="Roboto Slab"/>
                <a:cs typeface="Roboto Slab"/>
                <a:sym typeface="Roboto Slab"/>
                <a:hlinkClick r:id="rId6"/>
              </a:rPr>
              <a:t>Prowler</a:t>
            </a:r>
            <a:r>
              <a:rPr lang="en" sz="2100" b="1" dirty="0">
                <a:solidFill>
                  <a:schemeClr val="accent2"/>
                </a:solidFill>
                <a:latin typeface="Roboto Slab"/>
                <a:ea typeface="Roboto Slab"/>
                <a:cs typeface="Roboto Slab"/>
                <a:sym typeface="Roboto Slab"/>
              </a:rPr>
              <a:t> (by Toni de la Fuente aka</a:t>
            </a:r>
            <a:r>
              <a:rPr lang="en" sz="1950" dirty="0">
                <a:solidFill>
                  <a:srgbClr val="C9D1D9"/>
                </a:solidFill>
                <a:highlight>
                  <a:srgbClr val="0D1117"/>
                </a:highlight>
              </a:rPr>
              <a:t> </a:t>
            </a:r>
            <a:r>
              <a:rPr lang="en" sz="2100" b="1" dirty="0" err="1">
                <a:solidFill>
                  <a:schemeClr val="accent5"/>
                </a:solidFill>
                <a:latin typeface="Roboto Slab"/>
                <a:ea typeface="Roboto Slab"/>
                <a:cs typeface="Roboto Slab"/>
                <a:sym typeface="Roboto Slab"/>
              </a:rPr>
              <a:t>toniblyx</a:t>
            </a:r>
            <a:r>
              <a:rPr lang="en" sz="2100" b="1" dirty="0">
                <a:solidFill>
                  <a:schemeClr val="accent2"/>
                </a:solidFill>
                <a:latin typeface="Roboto Slab"/>
                <a:ea typeface="Roboto Slab"/>
                <a:cs typeface="Roboto Slab"/>
                <a:sym typeface="Roboto Slab"/>
              </a:rPr>
              <a:t>) is a command line tool that helps you with AWS security assessment, auditing, hardening and incident response.</a:t>
            </a:r>
            <a:endParaRPr sz="2100" b="1" dirty="0">
              <a:solidFill>
                <a:schemeClr val="accent2"/>
              </a:solidFill>
              <a:latin typeface="Roboto Slab"/>
              <a:ea typeface="Roboto Slab"/>
              <a:cs typeface="Roboto Slab"/>
              <a:sym typeface="Roboto Slab"/>
            </a:endParaRPr>
          </a:p>
          <a:p>
            <a:pPr marL="457200" lvl="0" indent="-361950" algn="l" rtl="0">
              <a:lnSpc>
                <a:spcPct val="115000"/>
              </a:lnSpc>
              <a:spcBef>
                <a:spcPts val="0"/>
              </a:spcBef>
              <a:spcAft>
                <a:spcPts val="0"/>
              </a:spcAft>
              <a:buClr>
                <a:schemeClr val="accent2"/>
              </a:buClr>
              <a:buSzPts val="2100"/>
              <a:buFont typeface="Roboto Slab"/>
              <a:buChar char="●"/>
            </a:pPr>
            <a:r>
              <a:rPr lang="en" sz="2100" b="1" dirty="0">
                <a:solidFill>
                  <a:schemeClr val="accent2"/>
                </a:solidFill>
                <a:latin typeface="Roboto Slab"/>
                <a:ea typeface="Roboto Slab"/>
                <a:cs typeface="Roboto Slab"/>
                <a:sym typeface="Roboto Slab"/>
              </a:rPr>
              <a:t>It follows guidelines of the CIS Amazon Web Services Foundations Benchmark (49 checks) and has more than 100 additional checks including related to GDPR, HIPAA, PCI-DSS, ISO-27001, FFIEC, SOC2 and others.</a:t>
            </a:r>
            <a:endParaRPr sz="2100" b="1" dirty="0">
              <a:solidFill>
                <a:schemeClr val="accent2"/>
              </a:solidFill>
              <a:latin typeface="Roboto Slab"/>
              <a:ea typeface="Roboto Slab"/>
              <a:cs typeface="Roboto Slab"/>
              <a:sym typeface="Roboto Slab"/>
            </a:endParaRPr>
          </a:p>
          <a:p>
            <a:pPr marL="457200" lvl="0" indent="0" algn="l" rtl="0">
              <a:lnSpc>
                <a:spcPct val="115000"/>
              </a:lnSpc>
              <a:spcBef>
                <a:spcPts val="1200"/>
              </a:spcBef>
              <a:spcAft>
                <a:spcPts val="0"/>
              </a:spcAft>
              <a:buNone/>
            </a:pPr>
            <a:endParaRPr dirty="0">
              <a:solidFill>
                <a:schemeClr val="accent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Contents</a:t>
            </a:r>
            <a:r>
              <a:rPr lang="en" b="1">
                <a:solidFill>
                  <a:srgbClr val="434343"/>
                </a:solidFill>
                <a:latin typeface="Courier New"/>
                <a:ea typeface="Courier New"/>
                <a:cs typeface="Courier New"/>
                <a:sym typeface="Courier New"/>
              </a:rPr>
              <a:t> </a:t>
            </a: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sp>
        <p:nvSpPr>
          <p:cNvPr id="61" name="Google Shape;61;p14"/>
          <p:cNvSpPr txBox="1"/>
          <p:nvPr/>
        </p:nvSpPr>
        <p:spPr>
          <a:xfrm>
            <a:off x="466800" y="1125950"/>
            <a:ext cx="8152200" cy="412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b="1">
                <a:solidFill>
                  <a:schemeClr val="accent2"/>
                </a:solidFill>
                <a:latin typeface="Courier New"/>
                <a:ea typeface="Courier New"/>
                <a:cs typeface="Courier New"/>
                <a:sym typeface="Courier New"/>
              </a:rPr>
              <a:t>$ whoami</a:t>
            </a: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accent2"/>
                </a:solidFill>
                <a:latin typeface="Courier New"/>
                <a:ea typeface="Courier New"/>
                <a:cs typeface="Courier New"/>
                <a:sym typeface="Courier New"/>
              </a:rPr>
              <a:t>$ AWS Shared Responsibility Model (Diagram and Explanation)</a:t>
            </a:r>
            <a:br>
              <a:rPr lang="en" sz="1600" b="1">
                <a:solidFill>
                  <a:schemeClr val="accent2"/>
                </a:solidFill>
                <a:latin typeface="Courier New"/>
                <a:ea typeface="Courier New"/>
                <a:cs typeface="Courier New"/>
                <a:sym typeface="Courier New"/>
              </a:rPr>
            </a:b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accent2"/>
                </a:solidFill>
                <a:latin typeface="Courier New"/>
                <a:ea typeface="Courier New"/>
                <a:cs typeface="Courier New"/>
                <a:sym typeface="Courier New"/>
              </a:rPr>
              <a:t>$ AWS Well Architected Framework (Pillars and Understanding)</a:t>
            </a: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accent2"/>
                </a:solidFill>
                <a:latin typeface="Courier New"/>
                <a:ea typeface="Courier New"/>
                <a:cs typeface="Courier New"/>
                <a:sym typeface="Courier New"/>
              </a:rPr>
              <a:t>$ AWS Security Pillar ( 5 areas of AWS Security )</a:t>
            </a: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accent2"/>
                </a:solidFill>
                <a:latin typeface="Courier New"/>
                <a:ea typeface="Courier New"/>
                <a:cs typeface="Courier New"/>
                <a:sym typeface="Courier New"/>
              </a:rPr>
              <a:t>$ AWS Security - Perspective and Services </a:t>
            </a: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accent2"/>
                </a:solidFill>
                <a:latin typeface="Courier New"/>
                <a:ea typeface="Courier New"/>
                <a:cs typeface="Courier New"/>
                <a:sym typeface="Courier New"/>
              </a:rPr>
              <a:t>$ AWS Security Auditing</a:t>
            </a: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r>
              <a:rPr lang="en" sz="1600" b="1">
                <a:solidFill>
                  <a:schemeClr val="accent2"/>
                </a:solidFill>
                <a:latin typeface="Courier New"/>
                <a:ea typeface="Courier New"/>
                <a:cs typeface="Courier New"/>
                <a:sym typeface="Courier New"/>
              </a:rPr>
              <a:t>$ Demo - AWS Security Audit with Prowler</a:t>
            </a: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rgbClr val="434343"/>
              </a:solidFill>
              <a:latin typeface="Courier New"/>
              <a:ea typeface="Courier New"/>
              <a:cs typeface="Courier New"/>
              <a:sym typeface="Courier New"/>
            </a:endParaRPr>
          </a:p>
          <a:p>
            <a:pPr marL="0" lvl="0" indent="0" algn="l" rtl="0">
              <a:spcBef>
                <a:spcPts val="0"/>
              </a:spcBef>
              <a:spcAft>
                <a:spcPts val="0"/>
              </a:spcAft>
              <a:buNone/>
            </a:pPr>
            <a:endParaRPr sz="1600" b="1">
              <a:solidFill>
                <a:srgbClr val="434343"/>
              </a:solidFill>
              <a:latin typeface="Courier New"/>
              <a:ea typeface="Courier New"/>
              <a:cs typeface="Courier New"/>
              <a:sym typeface="Courier New"/>
            </a:endParaRPr>
          </a:p>
        </p:txBody>
      </p:sp>
      <p:pic>
        <p:nvPicPr>
          <p:cNvPr id="62" name="Google Shape;62;p14"/>
          <p:cNvPicPr preferRelativeResize="0"/>
          <p:nvPr/>
        </p:nvPicPr>
        <p:blipFill>
          <a:blip r:embed="rId4">
            <a:alphaModFix/>
          </a:blip>
          <a:stretch>
            <a:fillRect/>
          </a:stretch>
        </p:blipFill>
        <p:spPr>
          <a:xfrm>
            <a:off x="8073100" y="4127000"/>
            <a:ext cx="1070900" cy="101650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8"/>
        <p:cNvGrpSpPr/>
        <p:nvPr/>
      </p:nvGrpSpPr>
      <p:grpSpPr>
        <a:xfrm>
          <a:off x="0" y="0"/>
          <a:ext cx="0" cy="0"/>
          <a:chOff x="0" y="0"/>
          <a:chExt cx="0" cy="0"/>
        </a:xfrm>
      </p:grpSpPr>
      <p:sp>
        <p:nvSpPr>
          <p:cNvPr id="209" name="Google Shape;209;p32"/>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Demo - AWS Security Audit with Prowler</a:t>
            </a: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pic>
        <p:nvPicPr>
          <p:cNvPr id="210" name="Google Shape;210;p32"/>
          <p:cNvPicPr preferRelativeResize="0"/>
          <p:nvPr/>
        </p:nvPicPr>
        <p:blipFill>
          <a:blip r:embed="rId4">
            <a:alphaModFix/>
          </a:blip>
          <a:stretch>
            <a:fillRect/>
          </a:stretch>
        </p:blipFill>
        <p:spPr>
          <a:xfrm>
            <a:off x="8073100" y="4127000"/>
            <a:ext cx="1070900" cy="1016501"/>
          </a:xfrm>
          <a:prstGeom prst="rect">
            <a:avLst/>
          </a:prstGeom>
          <a:noFill/>
          <a:ln>
            <a:noFill/>
          </a:ln>
        </p:spPr>
      </p:pic>
      <p:pic>
        <p:nvPicPr>
          <p:cNvPr id="211" name="Google Shape;211;p32"/>
          <p:cNvPicPr preferRelativeResize="0"/>
          <p:nvPr/>
        </p:nvPicPr>
        <p:blipFill>
          <a:blip r:embed="rId5">
            <a:alphaModFix/>
          </a:blip>
          <a:stretch>
            <a:fillRect/>
          </a:stretch>
        </p:blipFill>
        <p:spPr>
          <a:xfrm>
            <a:off x="2949550" y="1464950"/>
            <a:ext cx="2800350" cy="1409700"/>
          </a:xfrm>
          <a:prstGeom prst="rect">
            <a:avLst/>
          </a:prstGeom>
          <a:noFill/>
          <a:ln>
            <a:noFill/>
          </a:ln>
        </p:spPr>
      </p:pic>
      <p:sp>
        <p:nvSpPr>
          <p:cNvPr id="212" name="Google Shape;212;p32"/>
          <p:cNvSpPr txBox="1"/>
          <p:nvPr/>
        </p:nvSpPr>
        <p:spPr>
          <a:xfrm>
            <a:off x="3287350" y="2970325"/>
            <a:ext cx="2321400" cy="549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72" b="1">
                <a:solidFill>
                  <a:schemeClr val="accent2"/>
                </a:solidFill>
                <a:latin typeface="Roboto Slab"/>
                <a:ea typeface="Roboto Slab"/>
                <a:cs typeface="Roboto Slab"/>
                <a:sym typeface="Roboto Slab"/>
              </a:rPr>
              <a:t>Demo Time...</a:t>
            </a:r>
            <a:r>
              <a:rPr lang="en"/>
              <a:t>e</a:t>
            </a:r>
            <a:endParaRPr sz="1800">
              <a:solidFill>
                <a:schemeClr val="accent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6"/>
        <p:cNvGrpSpPr/>
        <p:nvPr/>
      </p:nvGrpSpPr>
      <p:grpSpPr>
        <a:xfrm>
          <a:off x="0" y="0"/>
          <a:ext cx="0" cy="0"/>
          <a:chOff x="0" y="0"/>
          <a:chExt cx="0" cy="0"/>
        </a:xfrm>
      </p:grpSpPr>
      <p:sp>
        <p:nvSpPr>
          <p:cNvPr id="217" name="Google Shape;217;p33"/>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AWS Security Audit - Cloud Audit Academy</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a:p>
            <a:pPr marL="457200" lvl="0" indent="-388620" algn="l" rtl="0">
              <a:spcBef>
                <a:spcPts val="0"/>
              </a:spcBef>
              <a:spcAft>
                <a:spcPts val="0"/>
              </a:spcAft>
              <a:buClr>
                <a:schemeClr val="accent2"/>
              </a:buClr>
              <a:buSzPct val="118032"/>
              <a:buFont typeface="Roboto Slab"/>
              <a:buChar char="●"/>
            </a:pPr>
            <a:r>
              <a:rPr lang="en" sz="2372" b="1">
                <a:solidFill>
                  <a:schemeClr val="accent2"/>
                </a:solidFill>
                <a:latin typeface="Roboto Slab"/>
                <a:ea typeface="Roboto Slab"/>
                <a:cs typeface="Roboto Slab"/>
                <a:sym typeface="Roboto Slab"/>
              </a:rPr>
              <a:t>Cloud Audit Academy (CAA) is an Amazon Web Services (AWS) Security Auditing Free Digital Training and Learning Path designed for those that are in auditing, risk, and compliance roles and are involved in assessing regulated workloads in the cloud. (Announced in June 2017)</a:t>
            </a: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br>
              <a:rPr lang="en" b="1">
                <a:solidFill>
                  <a:srgbClr val="666666"/>
                </a:solidFill>
                <a:latin typeface="Roboto Slab"/>
                <a:ea typeface="Roboto Slab"/>
                <a:cs typeface="Roboto Slab"/>
                <a:sym typeface="Roboto Slab"/>
              </a:rPr>
            </a:br>
            <a:r>
              <a:rPr lang="en" b="1">
                <a:solidFill>
                  <a:schemeClr val="accent2"/>
                </a:solidFill>
                <a:latin typeface="Roboto Slab"/>
                <a:ea typeface="Roboto Slab"/>
                <a:cs typeface="Roboto Slab"/>
                <a:sym typeface="Roboto Slab"/>
              </a:rPr>
              <a:t>Link:</a:t>
            </a:r>
            <a:r>
              <a:rPr lang="en" b="1">
                <a:solidFill>
                  <a:srgbClr val="666666"/>
                </a:solidFill>
                <a:latin typeface="Roboto Slab"/>
                <a:ea typeface="Roboto Slab"/>
                <a:cs typeface="Roboto Slab"/>
                <a:sym typeface="Roboto Slab"/>
              </a:rPr>
              <a:t> </a:t>
            </a:r>
            <a:r>
              <a:rPr lang="en" b="1" u="sng">
                <a:solidFill>
                  <a:schemeClr val="hlink"/>
                </a:solidFill>
                <a:latin typeface="Roboto Slab"/>
                <a:ea typeface="Roboto Slab"/>
                <a:cs typeface="Roboto Slab"/>
                <a:sym typeface="Roboto Slab"/>
                <a:hlinkClick r:id="rId4"/>
              </a:rPr>
              <a:t>https://aws.amazon.com/compliance/auditor-learning-path/</a:t>
            </a:r>
            <a:endParaRPr b="1">
              <a:solidFill>
                <a:schemeClr val="accent2"/>
              </a:solidFill>
              <a:latin typeface="Roboto Slab"/>
              <a:ea typeface="Roboto Slab"/>
              <a:cs typeface="Roboto Slab"/>
              <a:sym typeface="Roboto Slab"/>
            </a:endParaRPr>
          </a:p>
        </p:txBody>
      </p:sp>
      <p:pic>
        <p:nvPicPr>
          <p:cNvPr id="218" name="Google Shape;218;p33"/>
          <p:cNvPicPr preferRelativeResize="0"/>
          <p:nvPr/>
        </p:nvPicPr>
        <p:blipFill>
          <a:blip r:embed="rId5">
            <a:alphaModFix/>
          </a:blip>
          <a:stretch>
            <a:fillRect/>
          </a:stretch>
        </p:blipFill>
        <p:spPr>
          <a:xfrm>
            <a:off x="8073100" y="4127000"/>
            <a:ext cx="1070900" cy="10165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2"/>
        <p:cNvGrpSpPr/>
        <p:nvPr/>
      </p:nvGrpSpPr>
      <p:grpSpPr>
        <a:xfrm>
          <a:off x="0" y="0"/>
          <a:ext cx="0" cy="0"/>
          <a:chOff x="0" y="0"/>
          <a:chExt cx="0" cy="0"/>
        </a:xfrm>
      </p:grpSpPr>
      <p:sp>
        <p:nvSpPr>
          <p:cNvPr id="223" name="Google Shape;223;p34"/>
          <p:cNvSpPr txBox="1">
            <a:spLocks noGrp="1"/>
          </p:cNvSpPr>
          <p:nvPr>
            <p:ph type="title" idx="4294967295"/>
          </p:nvPr>
        </p:nvSpPr>
        <p:spPr>
          <a:xfrm>
            <a:off x="311700" y="10644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endParaRPr b="1" dirty="0">
              <a:solidFill>
                <a:schemeClr val="accent2"/>
              </a:solidFill>
              <a:latin typeface="Courier New"/>
              <a:ea typeface="Courier New"/>
              <a:cs typeface="Courier New"/>
              <a:sym typeface="Courier New"/>
            </a:endParaRPr>
          </a:p>
          <a:p>
            <a:pPr marL="0" lvl="0" indent="0" algn="ctr" rtl="0">
              <a:spcBef>
                <a:spcPts val="0"/>
              </a:spcBef>
              <a:spcAft>
                <a:spcPts val="0"/>
              </a:spcAft>
              <a:buNone/>
            </a:pPr>
            <a:endParaRPr b="1" dirty="0">
              <a:solidFill>
                <a:schemeClr val="accent2"/>
              </a:solidFill>
              <a:latin typeface="Courier New"/>
              <a:ea typeface="Courier New"/>
              <a:cs typeface="Courier New"/>
              <a:sym typeface="Courier New"/>
            </a:endParaRPr>
          </a:p>
          <a:p>
            <a:pPr marL="0" lvl="0" indent="0" algn="ctr" rtl="0">
              <a:spcBef>
                <a:spcPts val="0"/>
              </a:spcBef>
              <a:spcAft>
                <a:spcPts val="0"/>
              </a:spcAft>
              <a:buNone/>
            </a:pPr>
            <a:endParaRPr b="1" dirty="0">
              <a:solidFill>
                <a:schemeClr val="accent2"/>
              </a:solidFill>
              <a:latin typeface="Courier New"/>
              <a:ea typeface="Courier New"/>
              <a:cs typeface="Courier New"/>
              <a:sym typeface="Courier New"/>
            </a:endParaRPr>
          </a:p>
          <a:p>
            <a:pPr marL="0" lvl="0" indent="0" algn="ctr" rtl="0">
              <a:spcBef>
                <a:spcPts val="0"/>
              </a:spcBef>
              <a:spcAft>
                <a:spcPts val="0"/>
              </a:spcAft>
              <a:buNone/>
            </a:pPr>
            <a:r>
              <a:rPr lang="en" b="1" dirty="0">
                <a:solidFill>
                  <a:schemeClr val="accent2"/>
                </a:solidFill>
                <a:latin typeface="Courier New"/>
                <a:ea typeface="Courier New"/>
                <a:cs typeface="Courier New"/>
                <a:sym typeface="Courier New"/>
              </a:rPr>
              <a:t>Thank You...</a:t>
            </a:r>
            <a:endParaRPr b="1" dirty="0">
              <a:solidFill>
                <a:schemeClr val="accent2"/>
              </a:solidFill>
              <a:latin typeface="Courier New"/>
              <a:ea typeface="Courier New"/>
              <a:cs typeface="Courier New"/>
              <a:sym typeface="Courier New"/>
            </a:endParaRPr>
          </a:p>
          <a:p>
            <a:pPr marL="0" lvl="0" indent="0" algn="ctr" rtl="0">
              <a:spcBef>
                <a:spcPts val="0"/>
              </a:spcBef>
              <a:spcAft>
                <a:spcPts val="0"/>
              </a:spcAft>
              <a:buNone/>
            </a:pPr>
            <a:endParaRPr b="1" dirty="0">
              <a:solidFill>
                <a:srgbClr val="666666"/>
              </a:solidFill>
              <a:latin typeface="Roboto Slab"/>
              <a:ea typeface="Roboto Slab"/>
              <a:cs typeface="Roboto Slab"/>
              <a:sym typeface="Roboto Slab"/>
            </a:endParaRPr>
          </a:p>
          <a:p>
            <a:pPr marL="0" lvl="0" indent="0" algn="ctr" rtl="0">
              <a:spcBef>
                <a:spcPts val="0"/>
              </a:spcBef>
              <a:spcAft>
                <a:spcPts val="0"/>
              </a:spcAft>
              <a:buNone/>
            </a:pPr>
            <a:r>
              <a:rPr lang="en" sz="2355" b="1" dirty="0">
                <a:solidFill>
                  <a:schemeClr val="accent2"/>
                </a:solidFill>
                <a:latin typeface="Roboto Slab"/>
                <a:ea typeface="Roboto Slab"/>
                <a:cs typeface="Roboto Slab"/>
                <a:sym typeface="Roboto Slab"/>
              </a:rPr>
              <a:t>For queries feel free to connect with AWS Delhi User Group at:</a:t>
            </a:r>
            <a:br>
              <a:rPr lang="en" sz="2355" b="1" dirty="0">
                <a:solidFill>
                  <a:schemeClr val="accent2"/>
                </a:solidFill>
                <a:latin typeface="Roboto Slab"/>
                <a:ea typeface="Roboto Slab"/>
                <a:cs typeface="Roboto Slab"/>
                <a:sym typeface="Roboto Slab"/>
              </a:rPr>
            </a:br>
            <a:endParaRPr sz="2355" b="1" dirty="0">
              <a:solidFill>
                <a:schemeClr val="accent2"/>
              </a:solidFill>
              <a:latin typeface="Roboto Slab"/>
              <a:ea typeface="Roboto Slab"/>
              <a:cs typeface="Roboto Slab"/>
              <a:sym typeface="Roboto Slab"/>
            </a:endParaRPr>
          </a:p>
          <a:p>
            <a:pPr marL="457200" lvl="0" indent="-331470" algn="ctr" rtl="0">
              <a:spcBef>
                <a:spcPts val="0"/>
              </a:spcBef>
              <a:spcAft>
                <a:spcPts val="0"/>
              </a:spcAft>
              <a:buSzPct val="100000"/>
              <a:buFont typeface="Roboto Slab"/>
              <a:buAutoNum type="arabicPeriod"/>
            </a:pPr>
            <a:r>
              <a:rPr lang="en" sz="1800" b="1" dirty="0">
                <a:solidFill>
                  <a:schemeClr val="accent2"/>
                </a:solidFill>
                <a:latin typeface="Roboto Slab"/>
                <a:ea typeface="Roboto Slab"/>
                <a:cs typeface="Roboto Slab"/>
                <a:sym typeface="Roboto Slab"/>
              </a:rPr>
              <a:t> </a:t>
            </a:r>
            <a:r>
              <a:rPr lang="en" sz="1800" b="1" u="sng" dirty="0">
                <a:solidFill>
                  <a:schemeClr val="hlink"/>
                </a:solidFill>
                <a:latin typeface="Roboto Slab"/>
                <a:ea typeface="Roboto Slab"/>
                <a:cs typeface="Roboto Slab"/>
                <a:sym typeface="Roboto Slab"/>
                <a:hlinkClick r:id="rId4"/>
              </a:rPr>
              <a:t>AWS Delhi User Group</a:t>
            </a:r>
            <a:r>
              <a:rPr lang="en" sz="1800" b="1" dirty="0">
                <a:solidFill>
                  <a:schemeClr val="accent2"/>
                </a:solidFill>
                <a:latin typeface="Roboto Slab"/>
                <a:ea typeface="Roboto Slab"/>
                <a:cs typeface="Roboto Slab"/>
                <a:sym typeface="Roboto Slab"/>
                <a:hlinkClick r:id="rId4"/>
              </a:rPr>
              <a:t> </a:t>
            </a:r>
            <a:r>
              <a:rPr lang="en" sz="1800" b="1" dirty="0">
                <a:solidFill>
                  <a:schemeClr val="accent2"/>
                </a:solidFill>
                <a:latin typeface="Roboto Slab"/>
                <a:ea typeface="Roboto Slab"/>
                <a:cs typeface="Roboto Slab"/>
                <a:sym typeface="Roboto Slab"/>
              </a:rPr>
              <a:t>(Meet-Up) - Learn Together, Grow Together</a:t>
            </a:r>
            <a:br>
              <a:rPr lang="en" sz="1800" b="1" dirty="0">
                <a:solidFill>
                  <a:schemeClr val="accent2"/>
                </a:solidFill>
                <a:latin typeface="Roboto Slab"/>
                <a:ea typeface="Roboto Slab"/>
                <a:cs typeface="Roboto Slab"/>
                <a:sym typeface="Roboto Slab"/>
              </a:rPr>
            </a:br>
            <a:r>
              <a:rPr lang="en" sz="1800" b="1" dirty="0">
                <a:solidFill>
                  <a:schemeClr val="accent2"/>
                </a:solidFill>
                <a:latin typeface="Roboto Slab"/>
                <a:ea typeface="Roboto Slab"/>
                <a:cs typeface="Roboto Slab"/>
                <a:sym typeface="Roboto Slab"/>
              </a:rPr>
              <a:t> </a:t>
            </a:r>
            <a:endParaRPr sz="1800" b="1" dirty="0">
              <a:solidFill>
                <a:schemeClr val="accent2"/>
              </a:solidFill>
              <a:latin typeface="Roboto Slab"/>
              <a:ea typeface="Roboto Slab"/>
              <a:cs typeface="Roboto Slab"/>
              <a:sym typeface="Roboto Slab"/>
            </a:endParaRPr>
          </a:p>
          <a:p>
            <a:pPr marL="457200" lvl="0" indent="-331470" algn="ctr" rtl="0">
              <a:spcBef>
                <a:spcPts val="0"/>
              </a:spcBef>
              <a:spcAft>
                <a:spcPts val="0"/>
              </a:spcAft>
              <a:buSzPct val="100000"/>
              <a:buFont typeface="Roboto Slab"/>
              <a:buAutoNum type="arabicPeriod"/>
            </a:pPr>
            <a:r>
              <a:rPr lang="en" sz="1800" b="1" u="sng" dirty="0">
                <a:solidFill>
                  <a:schemeClr val="hlink"/>
                </a:solidFill>
                <a:latin typeface="Roboto Slab"/>
                <a:ea typeface="Roboto Slab"/>
                <a:cs typeface="Roboto Slab"/>
                <a:sym typeface="Roboto Slab"/>
                <a:hlinkClick r:id="rId5"/>
              </a:rPr>
              <a:t>AWS User Group Delhi NCR</a:t>
            </a:r>
            <a:r>
              <a:rPr lang="en" sz="1800" b="1" dirty="0">
                <a:solidFill>
                  <a:schemeClr val="accent2"/>
                </a:solidFill>
                <a:latin typeface="Roboto Slab"/>
                <a:ea typeface="Roboto Slab"/>
                <a:cs typeface="Roboto Slab"/>
                <a:sym typeface="Roboto Slab"/>
                <a:hlinkClick r:id="rId5"/>
              </a:rPr>
              <a:t> </a:t>
            </a:r>
            <a:r>
              <a:rPr lang="en" sz="1800" b="1" dirty="0">
                <a:solidFill>
                  <a:schemeClr val="accent2"/>
                </a:solidFill>
                <a:latin typeface="Roboto Slab"/>
                <a:ea typeface="Roboto Slab"/>
                <a:cs typeface="Roboto Slab"/>
                <a:sym typeface="Roboto Slab"/>
              </a:rPr>
              <a:t>(Follow us on LinkedIn Page)</a:t>
            </a:r>
            <a:endParaRPr sz="1800" b="1" dirty="0">
              <a:solidFill>
                <a:schemeClr val="accent2"/>
              </a:solidFill>
              <a:latin typeface="Roboto Slab"/>
              <a:ea typeface="Roboto Slab"/>
              <a:cs typeface="Roboto Slab"/>
              <a:sym typeface="Roboto Slab"/>
            </a:endParaRPr>
          </a:p>
          <a:p>
            <a:pPr marL="914400" lvl="0" indent="0" algn="ctr" rtl="0">
              <a:spcBef>
                <a:spcPts val="0"/>
              </a:spcBef>
              <a:spcAft>
                <a:spcPts val="0"/>
              </a:spcAft>
              <a:buNone/>
            </a:pPr>
            <a:br>
              <a:rPr lang="en" b="1" dirty="0">
                <a:solidFill>
                  <a:srgbClr val="666666"/>
                </a:solidFill>
                <a:latin typeface="Roboto Slab"/>
                <a:ea typeface="Roboto Slab"/>
                <a:cs typeface="Roboto Slab"/>
                <a:sym typeface="Roboto Slab"/>
              </a:rPr>
            </a:br>
            <a:endParaRPr b="1" dirty="0">
              <a:solidFill>
                <a:srgbClr val="666666"/>
              </a:solidFill>
              <a:latin typeface="Roboto Slab"/>
              <a:ea typeface="Roboto Slab"/>
              <a:cs typeface="Roboto Slab"/>
              <a:sym typeface="Roboto Slab"/>
            </a:endParaRPr>
          </a:p>
          <a:p>
            <a:pPr marL="457200" lvl="0" indent="0" algn="l" rtl="0">
              <a:spcBef>
                <a:spcPts val="0"/>
              </a:spcBef>
              <a:spcAft>
                <a:spcPts val="0"/>
              </a:spcAft>
              <a:buNone/>
            </a:pPr>
            <a:br>
              <a:rPr lang="en" b="1" dirty="0">
                <a:solidFill>
                  <a:srgbClr val="666666"/>
                </a:solidFill>
                <a:latin typeface="Roboto Slab"/>
                <a:ea typeface="Roboto Slab"/>
                <a:cs typeface="Roboto Slab"/>
                <a:sym typeface="Roboto Slab"/>
              </a:rPr>
            </a:br>
            <a:br>
              <a:rPr lang="en" b="1" dirty="0">
                <a:solidFill>
                  <a:srgbClr val="666666"/>
                </a:solidFill>
                <a:latin typeface="Roboto Slab"/>
                <a:ea typeface="Roboto Slab"/>
                <a:cs typeface="Roboto Slab"/>
                <a:sym typeface="Roboto Slab"/>
              </a:rPr>
            </a:br>
            <a:r>
              <a:rPr lang="en" b="1" dirty="0">
                <a:solidFill>
                  <a:srgbClr val="666666"/>
                </a:solidFill>
                <a:latin typeface="Roboto Slab"/>
                <a:ea typeface="Roboto Slab"/>
                <a:cs typeface="Roboto Slab"/>
                <a:sym typeface="Roboto Slab"/>
              </a:rPr>
              <a:t>       </a:t>
            </a:r>
            <a:br>
              <a:rPr lang="en" b="1" dirty="0">
                <a:solidFill>
                  <a:srgbClr val="666666"/>
                </a:solidFill>
                <a:latin typeface="Roboto Slab"/>
                <a:ea typeface="Roboto Slab"/>
                <a:cs typeface="Roboto Slab"/>
                <a:sym typeface="Roboto Slab"/>
              </a:rPr>
            </a:br>
            <a:endParaRPr b="1" dirty="0">
              <a:solidFill>
                <a:srgbClr val="666666"/>
              </a:solidFill>
              <a:latin typeface="Roboto Slab"/>
              <a:ea typeface="Roboto Slab"/>
              <a:cs typeface="Roboto Slab"/>
              <a:sym typeface="Roboto Slab"/>
            </a:endParaRPr>
          </a:p>
        </p:txBody>
      </p:sp>
      <p:pic>
        <p:nvPicPr>
          <p:cNvPr id="224" name="Google Shape;224;p34"/>
          <p:cNvPicPr preferRelativeResize="0"/>
          <p:nvPr/>
        </p:nvPicPr>
        <p:blipFill>
          <a:blip r:embed="rId6">
            <a:alphaModFix/>
          </a:blip>
          <a:stretch>
            <a:fillRect/>
          </a:stretch>
        </p:blipFill>
        <p:spPr>
          <a:xfrm>
            <a:off x="8073100" y="4127000"/>
            <a:ext cx="1070900" cy="1016501"/>
          </a:xfrm>
          <a:prstGeom prst="rect">
            <a:avLst/>
          </a:prstGeom>
          <a:noFill/>
          <a:ln>
            <a:noFill/>
          </a:ln>
        </p:spPr>
      </p:pic>
      <p:pic>
        <p:nvPicPr>
          <p:cNvPr id="225" name="Google Shape;225;p34"/>
          <p:cNvPicPr preferRelativeResize="0"/>
          <p:nvPr/>
        </p:nvPicPr>
        <p:blipFill>
          <a:blip r:embed="rId7">
            <a:alphaModFix/>
          </a:blip>
          <a:stretch>
            <a:fillRect/>
          </a:stretch>
        </p:blipFill>
        <p:spPr>
          <a:xfrm>
            <a:off x="3835446" y="381001"/>
            <a:ext cx="1473125" cy="17006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whoami</a:t>
            </a:r>
            <a:br>
              <a:rPr lang="en" b="1">
                <a:solidFill>
                  <a:schemeClr val="accent2"/>
                </a:solidFill>
                <a:latin typeface="Roboto Slab"/>
                <a:ea typeface="Roboto Slab"/>
                <a:cs typeface="Roboto Slab"/>
                <a:sym typeface="Roboto Slab"/>
              </a:rPr>
            </a:br>
            <a:br>
              <a:rPr lang="en" b="1">
                <a:solidFill>
                  <a:schemeClr val="accent2"/>
                </a:solidFill>
                <a:latin typeface="Roboto Slab"/>
                <a:ea typeface="Roboto Slab"/>
                <a:cs typeface="Roboto Slab"/>
                <a:sym typeface="Roboto Slab"/>
              </a:rPr>
            </a:br>
            <a:br>
              <a:rPr lang="en" b="1">
                <a:solidFill>
                  <a:schemeClr val="accent2"/>
                </a:solidFill>
                <a:latin typeface="Roboto Slab"/>
                <a:ea typeface="Roboto Slab"/>
                <a:cs typeface="Roboto Slab"/>
                <a:sym typeface="Roboto Slab"/>
              </a:rPr>
            </a:br>
            <a:r>
              <a:rPr lang="en" b="1">
                <a:solidFill>
                  <a:schemeClr val="accent2"/>
                </a:solidFill>
                <a:latin typeface="Roboto Slab"/>
                <a:ea typeface="Roboto Slab"/>
                <a:cs typeface="Roboto Slab"/>
                <a:sym typeface="Roboto Slab"/>
              </a:rPr>
              <a:t>       </a:t>
            </a:r>
            <a:br>
              <a:rPr lang="en" b="1">
                <a:solidFill>
                  <a:schemeClr val="accent2"/>
                </a:solidFill>
                <a:latin typeface="Roboto Slab"/>
                <a:ea typeface="Roboto Slab"/>
                <a:cs typeface="Roboto Slab"/>
                <a:sym typeface="Roboto Slab"/>
              </a:rPr>
            </a:br>
            <a:endParaRPr b="1">
              <a:solidFill>
                <a:schemeClr val="accent2"/>
              </a:solidFill>
              <a:latin typeface="Roboto Slab"/>
              <a:ea typeface="Roboto Slab"/>
              <a:cs typeface="Roboto Slab"/>
              <a:sym typeface="Roboto Slab"/>
            </a:endParaRPr>
          </a:p>
        </p:txBody>
      </p:sp>
      <p:sp>
        <p:nvSpPr>
          <p:cNvPr id="68" name="Google Shape;68;p15"/>
          <p:cNvSpPr txBox="1"/>
          <p:nvPr/>
        </p:nvSpPr>
        <p:spPr>
          <a:xfrm>
            <a:off x="439950" y="1017725"/>
            <a:ext cx="8152200" cy="3957000"/>
          </a:xfrm>
          <a:prstGeom prst="rect">
            <a:avLst/>
          </a:prstGeom>
          <a:noFill/>
          <a:ln>
            <a:noFill/>
          </a:ln>
        </p:spPr>
        <p:txBody>
          <a:bodyPr spcFirstLastPara="1" wrap="square" lIns="91425" tIns="91425" rIns="91425" bIns="91425" anchor="t" anchorCtr="0">
            <a:spAutoFit/>
          </a:bodyPr>
          <a:lstStyle/>
          <a:p>
            <a:pPr marL="457200" lvl="0" indent="-323850" algn="just" rtl="0">
              <a:lnSpc>
                <a:spcPct val="115000"/>
              </a:lnSpc>
              <a:spcBef>
                <a:spcPts val="800"/>
              </a:spcBef>
              <a:spcAft>
                <a:spcPts val="0"/>
              </a:spcAft>
              <a:buClr>
                <a:schemeClr val="accent2"/>
              </a:buClr>
              <a:buSzPts val="1500"/>
              <a:buFont typeface="Courier New"/>
              <a:buChar char="●"/>
            </a:pPr>
            <a:r>
              <a:rPr lang="en" sz="1500" b="1">
                <a:solidFill>
                  <a:schemeClr val="accent2"/>
                </a:solidFill>
                <a:latin typeface="Courier New"/>
                <a:ea typeface="Courier New"/>
                <a:cs typeface="Courier New"/>
                <a:sym typeface="Courier New"/>
              </a:rPr>
              <a:t>Cybersecurity and DevSecOps professional experienced in Cloud Security, Container Security and DevOps Research</a:t>
            </a:r>
            <a:endParaRPr sz="1500" b="1">
              <a:solidFill>
                <a:schemeClr val="accent2"/>
              </a:solidFill>
              <a:latin typeface="Courier New"/>
              <a:ea typeface="Courier New"/>
              <a:cs typeface="Courier New"/>
              <a:sym typeface="Courier New"/>
            </a:endParaRPr>
          </a:p>
          <a:p>
            <a:pPr marL="457200" lvl="0" indent="-323850" algn="l" rtl="0">
              <a:lnSpc>
                <a:spcPct val="115000"/>
              </a:lnSpc>
              <a:spcBef>
                <a:spcPts val="0"/>
              </a:spcBef>
              <a:spcAft>
                <a:spcPts val="0"/>
              </a:spcAft>
              <a:buClr>
                <a:schemeClr val="accent2"/>
              </a:buClr>
              <a:buSzPts val="1500"/>
              <a:buFont typeface="Courier New"/>
              <a:buChar char="●"/>
            </a:pPr>
            <a:r>
              <a:rPr lang="en" sz="1500" b="1">
                <a:solidFill>
                  <a:schemeClr val="accent2"/>
                </a:solidFill>
                <a:latin typeface="Courier New"/>
                <a:ea typeface="Courier New"/>
                <a:cs typeface="Courier New"/>
                <a:sym typeface="Courier New"/>
              </a:rPr>
              <a:t>Certifications:</a:t>
            </a:r>
            <a:endParaRPr sz="1500" b="1">
              <a:solidFill>
                <a:schemeClr val="accent2"/>
              </a:solidFill>
              <a:latin typeface="Courier New"/>
              <a:ea typeface="Courier New"/>
              <a:cs typeface="Courier New"/>
              <a:sym typeface="Courier New"/>
            </a:endParaRPr>
          </a:p>
          <a:p>
            <a:pPr marL="0" lvl="0" indent="0" algn="l" rtl="0">
              <a:lnSpc>
                <a:spcPct val="115000"/>
              </a:lnSpc>
              <a:spcBef>
                <a:spcPts val="800"/>
              </a:spcBef>
              <a:spcAft>
                <a:spcPts val="0"/>
              </a:spcAft>
              <a:buNone/>
            </a:pPr>
            <a:endParaRPr sz="15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0" lvl="0" indent="0" algn="l" rtl="0">
              <a:spcBef>
                <a:spcPts val="0"/>
              </a:spcBef>
              <a:spcAft>
                <a:spcPts val="0"/>
              </a:spcAft>
              <a:buNone/>
            </a:pPr>
            <a:endParaRPr sz="1600" b="1">
              <a:solidFill>
                <a:schemeClr val="accent2"/>
              </a:solidFill>
              <a:latin typeface="Courier New"/>
              <a:ea typeface="Courier New"/>
              <a:cs typeface="Courier New"/>
              <a:sym typeface="Courier New"/>
            </a:endParaRPr>
          </a:p>
          <a:p>
            <a:pPr marL="457200" lvl="0" indent="-323850" algn="just" rtl="0">
              <a:lnSpc>
                <a:spcPct val="115000"/>
              </a:lnSpc>
              <a:spcBef>
                <a:spcPts val="800"/>
              </a:spcBef>
              <a:spcAft>
                <a:spcPts val="0"/>
              </a:spcAft>
              <a:buClr>
                <a:schemeClr val="accent2"/>
              </a:buClr>
              <a:buSzPts val="1500"/>
              <a:buFont typeface="Courier New"/>
              <a:buChar char="●"/>
            </a:pPr>
            <a:r>
              <a:rPr lang="en" sz="1500" b="1">
                <a:solidFill>
                  <a:schemeClr val="accent2"/>
                </a:solidFill>
                <a:latin typeface="Courier New"/>
                <a:ea typeface="Courier New"/>
                <a:cs typeface="Courier New"/>
                <a:sym typeface="Courier New"/>
              </a:rPr>
              <a:t>Published author for “</a:t>
            </a:r>
            <a:r>
              <a:rPr lang="en" sz="1500" b="1" u="sng">
                <a:solidFill>
                  <a:schemeClr val="accent2"/>
                </a:solidFill>
                <a:latin typeface="Courier New"/>
                <a:ea typeface="Courier New"/>
                <a:cs typeface="Courier New"/>
                <a:sym typeface="Courier New"/>
                <a:hlinkClick r:id="rId4">
                  <a:extLst>
                    <a:ext uri="{A12FA001-AC4F-418D-AE19-62706E023703}">
                      <ahyp:hlinkClr xmlns:ahyp="http://schemas.microsoft.com/office/drawing/2018/hyperlinkcolor" val="tx"/>
                    </a:ext>
                  </a:extLst>
                </a:hlinkClick>
              </a:rPr>
              <a:t>Securing Docker - The Attack &amp; Defense Ways</a:t>
            </a:r>
            <a:r>
              <a:rPr lang="en" sz="1500" b="1">
                <a:solidFill>
                  <a:schemeClr val="accent2"/>
                </a:solidFill>
                <a:latin typeface="Courier New"/>
                <a:ea typeface="Courier New"/>
                <a:cs typeface="Courier New"/>
                <a:sym typeface="Courier New"/>
              </a:rPr>
              <a:t>” book under CyberSecrets Publication</a:t>
            </a:r>
            <a:endParaRPr sz="1500" b="1">
              <a:solidFill>
                <a:schemeClr val="accent2"/>
              </a:solidFill>
              <a:latin typeface="Courier New"/>
              <a:ea typeface="Courier New"/>
              <a:cs typeface="Courier New"/>
              <a:sym typeface="Courier New"/>
            </a:endParaRPr>
          </a:p>
          <a:p>
            <a:pPr marL="457200" lvl="0" indent="-323850" algn="just" rtl="0">
              <a:lnSpc>
                <a:spcPct val="115000"/>
              </a:lnSpc>
              <a:spcBef>
                <a:spcPts val="0"/>
              </a:spcBef>
              <a:spcAft>
                <a:spcPts val="0"/>
              </a:spcAft>
              <a:buClr>
                <a:schemeClr val="accent2"/>
              </a:buClr>
              <a:buSzPts val="1500"/>
              <a:buFont typeface="Courier New"/>
              <a:buChar char="●"/>
            </a:pPr>
            <a:r>
              <a:rPr lang="en" sz="1500" b="1">
                <a:solidFill>
                  <a:schemeClr val="accent2"/>
                </a:solidFill>
                <a:latin typeface="Courier New"/>
                <a:ea typeface="Courier New"/>
                <a:cs typeface="Courier New"/>
                <a:sym typeface="Courier New"/>
              </a:rPr>
              <a:t>Half Marathon runner, Cyclist and Fitness Enthusiast </a:t>
            </a:r>
            <a:endParaRPr sz="1500" b="1">
              <a:solidFill>
                <a:schemeClr val="accent2"/>
              </a:solidFill>
              <a:latin typeface="Courier New"/>
              <a:ea typeface="Courier New"/>
              <a:cs typeface="Courier New"/>
              <a:sym typeface="Courier New"/>
            </a:endParaRPr>
          </a:p>
          <a:p>
            <a:pPr marL="457200" lvl="0" indent="-323850" algn="just" rtl="0">
              <a:lnSpc>
                <a:spcPct val="115000"/>
              </a:lnSpc>
              <a:spcBef>
                <a:spcPts val="0"/>
              </a:spcBef>
              <a:spcAft>
                <a:spcPts val="0"/>
              </a:spcAft>
              <a:buClr>
                <a:schemeClr val="accent2"/>
              </a:buClr>
              <a:buSzPts val="1500"/>
              <a:buFont typeface="Courier New"/>
              <a:buChar char="●"/>
            </a:pPr>
            <a:r>
              <a:rPr lang="en" sz="1500" b="1">
                <a:solidFill>
                  <a:schemeClr val="accent2"/>
                </a:solidFill>
                <a:latin typeface="Courier New"/>
                <a:ea typeface="Courier New"/>
                <a:cs typeface="Courier New"/>
                <a:sym typeface="Courier New"/>
              </a:rPr>
              <a:t>Helping out beginners in Cloud, DevOps and CyberSec at Quora</a:t>
            </a:r>
            <a:endParaRPr sz="1500" b="1">
              <a:solidFill>
                <a:schemeClr val="accent2"/>
              </a:solidFill>
              <a:latin typeface="Courier New"/>
              <a:ea typeface="Courier New"/>
              <a:cs typeface="Courier New"/>
              <a:sym typeface="Courier New"/>
            </a:endParaRPr>
          </a:p>
        </p:txBody>
      </p:sp>
      <p:pic>
        <p:nvPicPr>
          <p:cNvPr id="69" name="Google Shape;69;p15"/>
          <p:cNvPicPr preferRelativeResize="0"/>
          <p:nvPr/>
        </p:nvPicPr>
        <p:blipFill>
          <a:blip r:embed="rId5">
            <a:alphaModFix/>
          </a:blip>
          <a:stretch>
            <a:fillRect/>
          </a:stretch>
        </p:blipFill>
        <p:spPr>
          <a:xfrm>
            <a:off x="2684000" y="2044950"/>
            <a:ext cx="3381651" cy="1744424"/>
          </a:xfrm>
          <a:prstGeom prst="rect">
            <a:avLst/>
          </a:prstGeom>
          <a:noFill/>
          <a:ln>
            <a:noFill/>
          </a:ln>
        </p:spPr>
      </p:pic>
      <p:pic>
        <p:nvPicPr>
          <p:cNvPr id="70" name="Google Shape;70;p15"/>
          <p:cNvPicPr preferRelativeResize="0"/>
          <p:nvPr/>
        </p:nvPicPr>
        <p:blipFill>
          <a:blip r:embed="rId6">
            <a:alphaModFix/>
          </a:blip>
          <a:stretch>
            <a:fillRect/>
          </a:stretch>
        </p:blipFill>
        <p:spPr>
          <a:xfrm>
            <a:off x="6235250" y="2044949"/>
            <a:ext cx="1348084" cy="1744424"/>
          </a:xfrm>
          <a:prstGeom prst="rect">
            <a:avLst/>
          </a:prstGeom>
          <a:noFill/>
          <a:ln>
            <a:noFill/>
          </a:ln>
        </p:spPr>
      </p:pic>
      <p:pic>
        <p:nvPicPr>
          <p:cNvPr id="71" name="Google Shape;71;p15"/>
          <p:cNvPicPr preferRelativeResize="0"/>
          <p:nvPr/>
        </p:nvPicPr>
        <p:blipFill>
          <a:blip r:embed="rId7">
            <a:alphaModFix/>
          </a:blip>
          <a:stretch>
            <a:fillRect/>
          </a:stretch>
        </p:blipFill>
        <p:spPr>
          <a:xfrm>
            <a:off x="8073100" y="4127000"/>
            <a:ext cx="1070900" cy="1016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
        <p:cNvGrpSpPr/>
        <p:nvPr/>
      </p:nvGrpSpPr>
      <p:grpSpPr>
        <a:xfrm>
          <a:off x="0" y="0"/>
          <a:ext cx="0" cy="0"/>
          <a:chOff x="0" y="0"/>
          <a:chExt cx="0" cy="0"/>
        </a:xfrm>
      </p:grpSpPr>
      <p:sp>
        <p:nvSpPr>
          <p:cNvPr id="76" name="Google Shape;76;p16"/>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whoami (in the past…)</a:t>
            </a:r>
            <a:endParaRPr>
              <a:solidFill>
                <a:schemeClr val="accent2"/>
              </a:solidFill>
              <a:latin typeface="Roboto Slab"/>
              <a:ea typeface="Roboto Slab"/>
              <a:cs typeface="Roboto Slab"/>
              <a:sym typeface="Roboto Slab"/>
            </a:endParaRPr>
          </a:p>
          <a:p>
            <a:pPr marL="0" lvl="0" indent="0" algn="l" rtl="0">
              <a:spcBef>
                <a:spcPts val="0"/>
              </a:spcBef>
              <a:spcAft>
                <a:spcPts val="0"/>
              </a:spcAft>
              <a:buNone/>
            </a:pPr>
            <a:endParaRPr b="1">
              <a:solidFill>
                <a:schemeClr val="accent2"/>
              </a:solidFill>
              <a:latin typeface="Courier New"/>
              <a:ea typeface="Courier New"/>
              <a:cs typeface="Courier New"/>
              <a:sym typeface="Courier New"/>
            </a:endParaRPr>
          </a:p>
          <a:p>
            <a:pPr marL="914400" lvl="0" indent="457200" algn="l" rtl="0">
              <a:spcBef>
                <a:spcPts val="0"/>
              </a:spcBef>
              <a:spcAft>
                <a:spcPts val="0"/>
              </a:spcAft>
              <a:buNone/>
            </a:pP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pic>
        <p:nvPicPr>
          <p:cNvPr id="77" name="Google Shape;77;p16"/>
          <p:cNvPicPr preferRelativeResize="0"/>
          <p:nvPr/>
        </p:nvPicPr>
        <p:blipFill>
          <a:blip r:embed="rId4">
            <a:alphaModFix/>
          </a:blip>
          <a:stretch>
            <a:fillRect/>
          </a:stretch>
        </p:blipFill>
        <p:spPr>
          <a:xfrm>
            <a:off x="8073100" y="4127000"/>
            <a:ext cx="1070900" cy="1016501"/>
          </a:xfrm>
          <a:prstGeom prst="rect">
            <a:avLst/>
          </a:prstGeom>
          <a:noFill/>
          <a:ln>
            <a:noFill/>
          </a:ln>
        </p:spPr>
      </p:pic>
      <p:pic>
        <p:nvPicPr>
          <p:cNvPr id="78" name="Google Shape;78;p16"/>
          <p:cNvPicPr preferRelativeResize="0"/>
          <p:nvPr/>
        </p:nvPicPr>
        <p:blipFill>
          <a:blip r:embed="rId5">
            <a:alphaModFix/>
          </a:blip>
          <a:stretch>
            <a:fillRect/>
          </a:stretch>
        </p:blipFill>
        <p:spPr>
          <a:xfrm>
            <a:off x="2124725" y="1017725"/>
            <a:ext cx="4480125" cy="39244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2"/>
        <p:cNvGrpSpPr/>
        <p:nvPr/>
      </p:nvGrpSpPr>
      <p:grpSpPr>
        <a:xfrm>
          <a:off x="0" y="0"/>
          <a:ext cx="0" cy="0"/>
          <a:chOff x="0" y="0"/>
          <a:chExt cx="0" cy="0"/>
        </a:xfrm>
      </p:grpSpPr>
      <p:sp>
        <p:nvSpPr>
          <p:cNvPr id="83" name="Google Shape;83;p17"/>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AWS Well Architected Framework</a:t>
            </a:r>
            <a:r>
              <a:rPr lang="en" b="1">
                <a:solidFill>
                  <a:srgbClr val="434343"/>
                </a:solidFill>
                <a:latin typeface="Courier New"/>
                <a:ea typeface="Courier New"/>
                <a:cs typeface="Courier New"/>
                <a:sym typeface="Courier New"/>
              </a:rPr>
              <a:t> </a:t>
            </a: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sp>
        <p:nvSpPr>
          <p:cNvPr id="84" name="Google Shape;84;p17"/>
          <p:cNvSpPr txBox="1"/>
          <p:nvPr/>
        </p:nvSpPr>
        <p:spPr>
          <a:xfrm>
            <a:off x="1613400" y="4536050"/>
            <a:ext cx="60675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i="1" u="sng">
                <a:solidFill>
                  <a:srgbClr val="3C78D8"/>
                </a:solidFill>
                <a:hlinkClick r:id="rId4">
                  <a:extLst>
                    <a:ext uri="{A12FA001-AC4F-418D-AE19-62706E023703}">
                      <ahyp:hlinkClr xmlns:ahyp="http://schemas.microsoft.com/office/drawing/2018/hyperlinkcolor" val="tx"/>
                    </a:ext>
                  </a:extLst>
                </a:hlinkClick>
              </a:rPr>
              <a:t>(Source: https://docs.aws.amazon.com/wellarchitected/latest/framework/wellarchitected-framework.pdf</a:t>
            </a:r>
            <a:r>
              <a:rPr lang="en" sz="1000" i="1">
                <a:solidFill>
                  <a:srgbClr val="3C78D8"/>
                </a:solidFill>
              </a:rPr>
              <a:t>) </a:t>
            </a:r>
            <a:endParaRPr sz="1000" i="1">
              <a:solidFill>
                <a:srgbClr val="3C78D8"/>
              </a:solidFill>
            </a:endParaRPr>
          </a:p>
        </p:txBody>
      </p:sp>
      <p:sp>
        <p:nvSpPr>
          <p:cNvPr id="85" name="Google Shape;85;p17"/>
          <p:cNvSpPr/>
          <p:nvPr/>
        </p:nvSpPr>
        <p:spPr>
          <a:xfrm>
            <a:off x="1444325" y="1135375"/>
            <a:ext cx="6236700" cy="300000"/>
          </a:xfrm>
          <a:prstGeom prst="trapezoid">
            <a:avLst>
              <a:gd name="adj" fmla="val 308175"/>
            </a:avLst>
          </a:prstGeom>
          <a:gradFill>
            <a:gsLst>
              <a:gs pos="0">
                <a:srgbClr val="FDECDB"/>
              </a:gs>
              <a:gs pos="100000">
                <a:srgbClr val="F0A963"/>
              </a:gs>
            </a:gsLst>
            <a:path path="circle">
              <a:fillToRect l="50000" t="50000" r="50000" b="50000"/>
            </a:path>
            <a:tileRect/>
          </a:gradFill>
          <a:ln w="9525" cap="flat" cmpd="sng">
            <a:solidFill>
              <a:srgbClr val="FCE5CD"/>
            </a:solidFill>
            <a:prstDash val="solid"/>
            <a:round/>
            <a:headEnd type="none" w="sm" len="sm"/>
            <a:tailEnd type="none" w="sm" len="sm"/>
          </a:ln>
          <a:effectLst>
            <a:outerShdw blurRad="142875" dist="66675" dir="14880000" algn="bl" rotWithShape="0">
              <a:srgbClr val="FFF2CC">
                <a:alpha val="86000"/>
              </a:srgbClr>
            </a:outerShdw>
            <a:reflection stA="84000"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434343"/>
                </a:solidFill>
              </a:rPr>
              <a:t>                   </a:t>
            </a:r>
            <a:r>
              <a:rPr lang="en" b="1">
                <a:solidFill>
                  <a:srgbClr val="434343"/>
                </a:solidFill>
              </a:rPr>
              <a:t>   AWS Well Architected Framework</a:t>
            </a:r>
            <a:endParaRPr b="1">
              <a:solidFill>
                <a:srgbClr val="434343"/>
              </a:solidFill>
            </a:endParaRPr>
          </a:p>
        </p:txBody>
      </p:sp>
      <p:sp>
        <p:nvSpPr>
          <p:cNvPr id="86" name="Google Shape;86;p17"/>
          <p:cNvSpPr/>
          <p:nvPr/>
        </p:nvSpPr>
        <p:spPr>
          <a:xfrm>
            <a:off x="1444325" y="1462275"/>
            <a:ext cx="6236700" cy="65700"/>
          </a:xfrm>
          <a:prstGeom prst="rect">
            <a:avLst/>
          </a:prstGeom>
          <a:solidFill>
            <a:srgbClr val="FCE5CD"/>
          </a:solidFill>
          <a:ln w="9525" cap="flat" cmpd="sng">
            <a:solidFill>
              <a:srgbClr val="FFF2CC"/>
            </a:solidFill>
            <a:prstDash val="solid"/>
            <a:round/>
            <a:headEnd type="none" w="sm" len="sm"/>
            <a:tailEnd type="none" w="sm" len="sm"/>
          </a:ln>
          <a:effectLst>
            <a:outerShdw blurRad="71438" dist="19050" dir="4560000" algn="bl" rotWithShape="0">
              <a:srgbClr val="000000">
                <a:alpha val="7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7"/>
          <p:cNvSpPr/>
          <p:nvPr/>
        </p:nvSpPr>
        <p:spPr>
          <a:xfrm>
            <a:off x="1568300" y="1548775"/>
            <a:ext cx="840600" cy="2382300"/>
          </a:xfrm>
          <a:prstGeom prst="rect">
            <a:avLst/>
          </a:prstGeom>
          <a:solidFill>
            <a:srgbClr val="FFF2CC"/>
          </a:solidFill>
          <a:ln w="9525" cap="flat" cmpd="sng">
            <a:solidFill>
              <a:srgbClr val="999999"/>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800" b="1">
                <a:solidFill>
                  <a:srgbClr val="660000"/>
                </a:solidFill>
              </a:rPr>
              <a:t>Operational</a:t>
            </a:r>
            <a:endParaRPr sz="800" b="1">
              <a:solidFill>
                <a:srgbClr val="660000"/>
              </a:solidFill>
            </a:endParaRPr>
          </a:p>
          <a:p>
            <a:pPr marL="0" lvl="0" indent="0" algn="l" rtl="0">
              <a:spcBef>
                <a:spcPts val="0"/>
              </a:spcBef>
              <a:spcAft>
                <a:spcPts val="0"/>
              </a:spcAft>
              <a:buNone/>
            </a:pPr>
            <a:r>
              <a:rPr lang="en" sz="800" b="1">
                <a:solidFill>
                  <a:srgbClr val="660000"/>
                </a:solidFill>
              </a:rPr>
              <a:t> Excellence</a:t>
            </a:r>
            <a:endParaRPr sz="800" b="1">
              <a:solidFill>
                <a:srgbClr val="660000"/>
              </a:solidFill>
            </a:endParaRPr>
          </a:p>
        </p:txBody>
      </p:sp>
      <p:sp>
        <p:nvSpPr>
          <p:cNvPr id="88" name="Google Shape;88;p17"/>
          <p:cNvSpPr/>
          <p:nvPr/>
        </p:nvSpPr>
        <p:spPr>
          <a:xfrm>
            <a:off x="2882938" y="1548775"/>
            <a:ext cx="769500" cy="2382300"/>
          </a:xfrm>
          <a:prstGeom prst="rect">
            <a:avLst/>
          </a:prstGeom>
          <a:solidFill>
            <a:srgbClr val="FFF2CC"/>
          </a:solidFill>
          <a:ln w="9525" cap="flat" cmpd="sng">
            <a:solidFill>
              <a:srgbClr val="999999"/>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5B0F00"/>
                </a:solidFill>
              </a:rPr>
              <a:t>Security</a:t>
            </a:r>
            <a:endParaRPr sz="800" b="1">
              <a:solidFill>
                <a:srgbClr val="5B0F00"/>
              </a:solidFill>
            </a:endParaRPr>
          </a:p>
        </p:txBody>
      </p:sp>
      <p:sp>
        <p:nvSpPr>
          <p:cNvPr id="89" name="Google Shape;89;p17"/>
          <p:cNvSpPr/>
          <p:nvPr/>
        </p:nvSpPr>
        <p:spPr>
          <a:xfrm>
            <a:off x="4163000" y="1548775"/>
            <a:ext cx="730200" cy="2382300"/>
          </a:xfrm>
          <a:prstGeom prst="rect">
            <a:avLst/>
          </a:prstGeom>
          <a:solidFill>
            <a:srgbClr val="FFF2CC"/>
          </a:solidFill>
          <a:ln w="9525" cap="flat" cmpd="sng">
            <a:solidFill>
              <a:srgbClr val="999999"/>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5B0F00"/>
                </a:solidFill>
              </a:rPr>
              <a:t>Reliability</a:t>
            </a:r>
            <a:endParaRPr sz="800" b="1">
              <a:solidFill>
                <a:srgbClr val="5B0F00"/>
              </a:solidFill>
            </a:endParaRPr>
          </a:p>
        </p:txBody>
      </p:sp>
      <p:sp>
        <p:nvSpPr>
          <p:cNvPr id="90" name="Google Shape;90;p17"/>
          <p:cNvSpPr/>
          <p:nvPr/>
        </p:nvSpPr>
        <p:spPr>
          <a:xfrm>
            <a:off x="5403725" y="1548775"/>
            <a:ext cx="840600" cy="2382300"/>
          </a:xfrm>
          <a:prstGeom prst="rect">
            <a:avLst/>
          </a:prstGeom>
          <a:solidFill>
            <a:srgbClr val="FFF2CC"/>
          </a:solidFill>
          <a:ln w="9525" cap="flat" cmpd="sng">
            <a:solidFill>
              <a:srgbClr val="999999"/>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5B0F00"/>
                </a:solidFill>
              </a:rPr>
              <a:t>Cost </a:t>
            </a:r>
            <a:endParaRPr sz="800" b="1">
              <a:solidFill>
                <a:srgbClr val="5B0F00"/>
              </a:solidFill>
            </a:endParaRPr>
          </a:p>
          <a:p>
            <a:pPr marL="0" lvl="0" indent="0" algn="ctr" rtl="0">
              <a:spcBef>
                <a:spcPts val="0"/>
              </a:spcBef>
              <a:spcAft>
                <a:spcPts val="0"/>
              </a:spcAft>
              <a:buNone/>
            </a:pPr>
            <a:r>
              <a:rPr lang="en" sz="800" b="1">
                <a:solidFill>
                  <a:srgbClr val="5B0F00"/>
                </a:solidFill>
              </a:rPr>
              <a:t>Optimization</a:t>
            </a:r>
            <a:endParaRPr sz="300" b="1">
              <a:solidFill>
                <a:srgbClr val="5B0F00"/>
              </a:solidFill>
            </a:endParaRPr>
          </a:p>
        </p:txBody>
      </p:sp>
      <p:sp>
        <p:nvSpPr>
          <p:cNvPr id="91" name="Google Shape;91;p17"/>
          <p:cNvSpPr/>
          <p:nvPr/>
        </p:nvSpPr>
        <p:spPr>
          <a:xfrm>
            <a:off x="6720275" y="1548775"/>
            <a:ext cx="840600" cy="2382300"/>
          </a:xfrm>
          <a:prstGeom prst="rect">
            <a:avLst/>
          </a:prstGeom>
          <a:solidFill>
            <a:srgbClr val="FFF2CC"/>
          </a:solidFill>
          <a:ln w="9525" cap="flat" cmpd="sng">
            <a:solidFill>
              <a:srgbClr val="999999"/>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5B0F00"/>
                </a:solidFill>
              </a:rPr>
              <a:t>Performance </a:t>
            </a:r>
            <a:endParaRPr sz="800" b="1">
              <a:solidFill>
                <a:srgbClr val="5B0F00"/>
              </a:solidFill>
            </a:endParaRPr>
          </a:p>
          <a:p>
            <a:pPr marL="0" lvl="0" indent="0" algn="ctr" rtl="0">
              <a:spcBef>
                <a:spcPts val="0"/>
              </a:spcBef>
              <a:spcAft>
                <a:spcPts val="0"/>
              </a:spcAft>
              <a:buNone/>
            </a:pPr>
            <a:r>
              <a:rPr lang="en" sz="800" b="1">
                <a:solidFill>
                  <a:srgbClr val="5B0F00"/>
                </a:solidFill>
              </a:rPr>
              <a:t>Efficiency</a:t>
            </a:r>
            <a:endParaRPr sz="800" b="1">
              <a:solidFill>
                <a:srgbClr val="5B0F00"/>
              </a:solidFill>
            </a:endParaRPr>
          </a:p>
        </p:txBody>
      </p:sp>
      <p:sp>
        <p:nvSpPr>
          <p:cNvPr id="92" name="Google Shape;92;p17"/>
          <p:cNvSpPr/>
          <p:nvPr/>
        </p:nvSpPr>
        <p:spPr>
          <a:xfrm>
            <a:off x="1453650" y="3951875"/>
            <a:ext cx="6236700" cy="255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7"/>
          <p:cNvSpPr/>
          <p:nvPr/>
        </p:nvSpPr>
        <p:spPr>
          <a:xfrm>
            <a:off x="1352850" y="3998175"/>
            <a:ext cx="6438300" cy="255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4" name="Google Shape;94;p17"/>
          <p:cNvPicPr preferRelativeResize="0"/>
          <p:nvPr/>
        </p:nvPicPr>
        <p:blipFill>
          <a:blip r:embed="rId5">
            <a:alphaModFix/>
          </a:blip>
          <a:stretch>
            <a:fillRect/>
          </a:stretch>
        </p:blipFill>
        <p:spPr>
          <a:xfrm>
            <a:off x="8073100" y="4127000"/>
            <a:ext cx="1070900" cy="101650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7"/>
                                        </p:tgtEl>
                                        <p:attrNameLst>
                                          <p:attrName>style.visibility</p:attrName>
                                        </p:attrNameLst>
                                      </p:cBhvr>
                                      <p:to>
                                        <p:strVal val="visible"/>
                                      </p:to>
                                    </p:set>
                                    <p:anim calcmode="lin" valueType="num">
                                      <p:cBhvr additive="base">
                                        <p:cTn id="7" dur="1000"/>
                                        <p:tgtEl>
                                          <p:spTgt spid="87"/>
                                        </p:tgtEl>
                                        <p:attrNameLst>
                                          <p:attrName>ppt_x</p:attrName>
                                        </p:attrNameLst>
                                      </p:cBhvr>
                                      <p:tavLst>
                                        <p:tav tm="0">
                                          <p:val>
                                            <p:strVal val="#ppt_x-1"/>
                                          </p:val>
                                        </p:tav>
                                        <p:tav tm="100000">
                                          <p:val>
                                            <p:strVal val="#ppt_x"/>
                                          </p:val>
                                        </p:tav>
                                      </p:tavLst>
                                    </p:anim>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88"/>
                                        </p:tgtEl>
                                        <p:attrNameLst>
                                          <p:attrName>style.visibility</p:attrName>
                                        </p:attrNameLst>
                                      </p:cBhvr>
                                      <p:to>
                                        <p:strVal val="visible"/>
                                      </p:to>
                                    </p:set>
                                    <p:anim calcmode="lin" valueType="num">
                                      <p:cBhvr additive="base">
                                        <p:cTn id="12" dur="1000"/>
                                        <p:tgtEl>
                                          <p:spTgt spid="88"/>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nodeType="clickEffect">
                                  <p:stCondLst>
                                    <p:cond delay="0"/>
                                  </p:stCondLst>
                                  <p:childTnLst>
                                    <p:set>
                                      <p:cBhvr>
                                        <p:cTn id="16" dur="1" fill="hold">
                                          <p:stCondLst>
                                            <p:cond delay="0"/>
                                          </p:stCondLst>
                                        </p:cTn>
                                        <p:tgtEl>
                                          <p:spTgt spid="89"/>
                                        </p:tgtEl>
                                        <p:attrNameLst>
                                          <p:attrName>style.visibility</p:attrName>
                                        </p:attrNameLst>
                                      </p:cBhvr>
                                      <p:to>
                                        <p:strVal val="visible"/>
                                      </p:to>
                                    </p:set>
                                    <p:anim calcmode="lin" valueType="num">
                                      <p:cBhvr additive="base">
                                        <p:cTn id="17" dur="1000"/>
                                        <p:tgtEl>
                                          <p:spTgt spid="89"/>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nodeType="clickEffect">
                                  <p:stCondLst>
                                    <p:cond delay="0"/>
                                  </p:stCondLst>
                                  <p:childTnLst>
                                    <p:set>
                                      <p:cBhvr>
                                        <p:cTn id="21" dur="1" fill="hold">
                                          <p:stCondLst>
                                            <p:cond delay="0"/>
                                          </p:stCondLst>
                                        </p:cTn>
                                        <p:tgtEl>
                                          <p:spTgt spid="90"/>
                                        </p:tgtEl>
                                        <p:attrNameLst>
                                          <p:attrName>style.visibility</p:attrName>
                                        </p:attrNameLst>
                                      </p:cBhvr>
                                      <p:to>
                                        <p:strVal val="visible"/>
                                      </p:to>
                                    </p:set>
                                    <p:anim calcmode="lin" valueType="num">
                                      <p:cBhvr additive="base">
                                        <p:cTn id="22" dur="1000"/>
                                        <p:tgtEl>
                                          <p:spTgt spid="90"/>
                                        </p:tgtEl>
                                        <p:attrNameLst>
                                          <p:attrName>ppt_x</p:attrName>
                                        </p:attrNameLst>
                                      </p:cBhvr>
                                      <p:tavLst>
                                        <p:tav tm="0">
                                          <p:val>
                                            <p:strVal val="#ppt_x+1"/>
                                          </p:val>
                                        </p:tav>
                                        <p:tav tm="100000">
                                          <p:val>
                                            <p:strVal val="#ppt_x"/>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2" fill="hold" nodeType="clickEffect">
                                  <p:stCondLst>
                                    <p:cond delay="0"/>
                                  </p:stCondLst>
                                  <p:childTnLst>
                                    <p:set>
                                      <p:cBhvr>
                                        <p:cTn id="26" dur="1" fill="hold">
                                          <p:stCondLst>
                                            <p:cond delay="0"/>
                                          </p:stCondLst>
                                        </p:cTn>
                                        <p:tgtEl>
                                          <p:spTgt spid="91"/>
                                        </p:tgtEl>
                                        <p:attrNameLst>
                                          <p:attrName>style.visibility</p:attrName>
                                        </p:attrNameLst>
                                      </p:cBhvr>
                                      <p:to>
                                        <p:strVal val="visible"/>
                                      </p:to>
                                    </p:set>
                                    <p:anim calcmode="lin" valueType="num">
                                      <p:cBhvr additive="base">
                                        <p:cTn id="27" dur="1000"/>
                                        <p:tgtEl>
                                          <p:spTgt spid="91"/>
                                        </p:tgtEl>
                                        <p:attrNameLst>
                                          <p:attrName>ppt_x</p:attrName>
                                        </p:attrNameLst>
                                      </p:cBhvr>
                                      <p:tavLst>
                                        <p:tav tm="0">
                                          <p:val>
                                            <p:strVal val="#ppt_x+1"/>
                                          </p:val>
                                        </p:tav>
                                        <p:tav tm="100000">
                                          <p:val>
                                            <p:strVal val="#ppt_x"/>
                                          </p:val>
                                        </p:tav>
                                      </p:tavLst>
                                    </p:anim>
                                  </p:childTnLst>
                                </p:cTn>
                              </p:par>
                            </p:childTnLst>
                          </p:cTn>
                        </p:par>
                      </p:childTnLst>
                    </p:cTn>
                  </p:par>
                  <p:par>
                    <p:cTn id="28" fill="hold">
                      <p:stCondLst>
                        <p:cond delay="indefinite"/>
                      </p:stCondLst>
                      <p:childTnLst>
                        <p:par>
                          <p:cTn id="29" fill="hold">
                            <p:stCondLst>
                              <p:cond delay="0"/>
                            </p:stCondLst>
                            <p:childTnLst>
                              <p:par>
                                <p:cTn id="30" presetID="2" presetClass="entr" presetSubtype="1" fill="hold" nodeType="clickEffect">
                                  <p:stCondLst>
                                    <p:cond delay="0"/>
                                  </p:stCondLst>
                                  <p:childTnLst>
                                    <p:set>
                                      <p:cBhvr>
                                        <p:cTn id="31" dur="1" fill="hold">
                                          <p:stCondLst>
                                            <p:cond delay="0"/>
                                          </p:stCondLst>
                                        </p:cTn>
                                        <p:tgtEl>
                                          <p:spTgt spid="85"/>
                                        </p:tgtEl>
                                        <p:attrNameLst>
                                          <p:attrName>style.visibility</p:attrName>
                                        </p:attrNameLst>
                                      </p:cBhvr>
                                      <p:to>
                                        <p:strVal val="visible"/>
                                      </p:to>
                                    </p:set>
                                    <p:anim calcmode="lin" valueType="num">
                                      <p:cBhvr additive="base">
                                        <p:cTn id="32" dur="1000"/>
                                        <p:tgtEl>
                                          <p:spTgt spid="8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18"/>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AWS Shared Responsibility Model</a:t>
            </a: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endParaRPr b="1">
              <a:solidFill>
                <a:srgbClr val="666666"/>
              </a:solidFill>
              <a:latin typeface="Roboto Slab"/>
              <a:ea typeface="Roboto Slab"/>
              <a:cs typeface="Roboto Slab"/>
              <a:sym typeface="Roboto Slab"/>
            </a:endParaRPr>
          </a:p>
          <a:p>
            <a:pPr marL="0" lvl="0" indent="457200" algn="l" rtl="0">
              <a:spcBef>
                <a:spcPts val="0"/>
              </a:spcBef>
              <a:spcAft>
                <a:spcPts val="0"/>
              </a:spcAft>
              <a:buNone/>
            </a:pPr>
            <a:r>
              <a:rPr lang="en" b="1">
                <a:solidFill>
                  <a:schemeClr val="accent2"/>
                </a:solidFill>
                <a:latin typeface="Roboto Slab"/>
                <a:ea typeface="Roboto Slab"/>
                <a:cs typeface="Roboto Slab"/>
                <a:sym typeface="Roboto Slab"/>
              </a:rPr>
              <a:t>    C</a:t>
            </a:r>
            <a:br>
              <a:rPr lang="en" b="1">
                <a:solidFill>
                  <a:schemeClr val="accent2"/>
                </a:solidFill>
                <a:latin typeface="Roboto Slab"/>
                <a:ea typeface="Roboto Slab"/>
                <a:cs typeface="Roboto Slab"/>
                <a:sym typeface="Roboto Slab"/>
              </a:rPr>
            </a:br>
            <a:r>
              <a:rPr lang="en" b="1">
                <a:solidFill>
                  <a:schemeClr val="accent2"/>
                </a:solidFill>
                <a:latin typeface="Roboto Slab"/>
                <a:ea typeface="Roboto Slab"/>
                <a:cs typeface="Roboto Slab"/>
                <a:sym typeface="Roboto Slab"/>
              </a:rPr>
              <a:t>          S</a:t>
            </a:r>
            <a:endParaRPr b="1">
              <a:solidFill>
                <a:schemeClr val="accent2"/>
              </a:solidFill>
              <a:latin typeface="Roboto Slab"/>
              <a:ea typeface="Roboto Slab"/>
              <a:cs typeface="Roboto Slab"/>
              <a:sym typeface="Roboto Slab"/>
            </a:endParaRPr>
          </a:p>
          <a:p>
            <a:pPr marL="0" lvl="0" indent="0" algn="l" rtl="0">
              <a:spcBef>
                <a:spcPts val="0"/>
              </a:spcBef>
              <a:spcAft>
                <a:spcPts val="0"/>
              </a:spcAft>
              <a:buNone/>
            </a:pPr>
            <a:r>
              <a:rPr lang="en" b="1">
                <a:solidFill>
                  <a:schemeClr val="accent2"/>
                </a:solidFill>
                <a:latin typeface="Roboto Slab"/>
                <a:ea typeface="Roboto Slab"/>
                <a:cs typeface="Roboto Slab"/>
                <a:sym typeface="Roboto Slab"/>
              </a:rPr>
              <a:t>          C</a:t>
            </a:r>
            <a:endParaRPr b="1">
              <a:solidFill>
                <a:schemeClr val="accent2"/>
              </a:solidFill>
              <a:latin typeface="Roboto Slab"/>
              <a:ea typeface="Roboto Slab"/>
              <a:cs typeface="Roboto Slab"/>
              <a:sym typeface="Roboto Slab"/>
            </a:endParaRPr>
          </a:p>
          <a:p>
            <a:pPr marL="0" lvl="0" indent="0" algn="l" rtl="0">
              <a:spcBef>
                <a:spcPts val="0"/>
              </a:spcBef>
              <a:spcAft>
                <a:spcPts val="0"/>
              </a:spcAft>
              <a:buNone/>
            </a:pPr>
            <a:endParaRPr b="1">
              <a:solidFill>
                <a:schemeClr val="accent2"/>
              </a:solidFill>
              <a:latin typeface="Roboto Slab"/>
              <a:ea typeface="Roboto Slab"/>
              <a:cs typeface="Roboto Slab"/>
              <a:sym typeface="Roboto Slab"/>
            </a:endParaRPr>
          </a:p>
          <a:p>
            <a:pPr marL="0" lvl="0" indent="0" algn="l" rtl="0">
              <a:spcBef>
                <a:spcPts val="0"/>
              </a:spcBef>
              <a:spcAft>
                <a:spcPts val="0"/>
              </a:spcAft>
              <a:buNone/>
            </a:pPr>
            <a:r>
              <a:rPr lang="en" b="1">
                <a:solidFill>
                  <a:schemeClr val="accent2"/>
                </a:solidFill>
                <a:latin typeface="Roboto Slab"/>
                <a:ea typeface="Roboto Slab"/>
                <a:cs typeface="Roboto Slab"/>
                <a:sym typeface="Roboto Slab"/>
              </a:rPr>
              <a:t>          C</a:t>
            </a:r>
            <a:endParaRPr b="1">
              <a:solidFill>
                <a:schemeClr val="accent2"/>
              </a:solidFill>
              <a:latin typeface="Roboto Slab"/>
              <a:ea typeface="Roboto Slab"/>
              <a:cs typeface="Roboto Slab"/>
              <a:sym typeface="Roboto Slab"/>
            </a:endParaRPr>
          </a:p>
          <a:p>
            <a:pPr marL="0" lvl="0" indent="0" algn="l" rtl="0">
              <a:spcBef>
                <a:spcPts val="0"/>
              </a:spcBef>
              <a:spcAft>
                <a:spcPts val="0"/>
              </a:spcAft>
              <a:buNone/>
            </a:pPr>
            <a:r>
              <a:rPr lang="en" b="1">
                <a:solidFill>
                  <a:schemeClr val="accent2"/>
                </a:solidFill>
                <a:latin typeface="Roboto Slab"/>
                <a:ea typeface="Roboto Slab"/>
                <a:cs typeface="Roboto Slab"/>
                <a:sym typeface="Roboto Slab"/>
              </a:rPr>
              <a:t>          S</a:t>
            </a:r>
            <a:endParaRPr b="1">
              <a:solidFill>
                <a:schemeClr val="accent2"/>
              </a:solidFill>
              <a:latin typeface="Roboto Slab"/>
              <a:ea typeface="Roboto Slab"/>
              <a:cs typeface="Roboto Slab"/>
              <a:sym typeface="Roboto Slab"/>
            </a:endParaRPr>
          </a:p>
          <a:p>
            <a:pPr marL="0" lvl="0" indent="0" algn="l" rtl="0">
              <a:spcBef>
                <a:spcPts val="0"/>
              </a:spcBef>
              <a:spcAft>
                <a:spcPts val="0"/>
              </a:spcAft>
              <a:buNone/>
            </a:pPr>
            <a:r>
              <a:rPr lang="en" b="1">
                <a:solidFill>
                  <a:schemeClr val="accent2"/>
                </a:solidFill>
                <a:latin typeface="Roboto Slab"/>
                <a:ea typeface="Roboto Slab"/>
                <a:cs typeface="Roboto Slab"/>
                <a:sym typeface="Roboto Slab"/>
              </a:rPr>
              <a:t>          P</a:t>
            </a:r>
            <a:endParaRPr b="1">
              <a:solidFill>
                <a:schemeClr val="accent2"/>
              </a:solidFill>
              <a:latin typeface="Roboto Slab"/>
              <a:ea typeface="Roboto Slab"/>
              <a:cs typeface="Roboto Slab"/>
              <a:sym typeface="Roboto Slab"/>
            </a:endParaRPr>
          </a:p>
        </p:txBody>
      </p:sp>
      <p:sp>
        <p:nvSpPr>
          <p:cNvPr id="100" name="Google Shape;100;p18"/>
          <p:cNvSpPr txBox="1"/>
          <p:nvPr/>
        </p:nvSpPr>
        <p:spPr>
          <a:xfrm>
            <a:off x="466800" y="1125950"/>
            <a:ext cx="8152200" cy="431100"/>
          </a:xfrm>
          <a:prstGeom prst="rect">
            <a:avLst/>
          </a:prstGeom>
          <a:noFill/>
          <a:ln>
            <a:noFill/>
          </a:ln>
        </p:spPr>
        <p:txBody>
          <a:bodyPr spcFirstLastPara="1" wrap="square" lIns="91425" tIns="91425" rIns="91425" bIns="91425" anchor="t" anchorCtr="0">
            <a:spAutoFit/>
          </a:bodyPr>
          <a:lstStyle/>
          <a:p>
            <a:pPr marL="457200" lvl="0" indent="-323850" algn="just" rtl="0">
              <a:lnSpc>
                <a:spcPct val="115000"/>
              </a:lnSpc>
              <a:spcBef>
                <a:spcPts val="800"/>
              </a:spcBef>
              <a:spcAft>
                <a:spcPts val="0"/>
              </a:spcAft>
              <a:buClr>
                <a:schemeClr val="accent2"/>
              </a:buClr>
              <a:buSzPts val="1500"/>
              <a:buFont typeface="Courier New"/>
              <a:buChar char="●"/>
            </a:pPr>
            <a:r>
              <a:rPr lang="en" sz="1600" b="1">
                <a:solidFill>
                  <a:schemeClr val="accent2"/>
                </a:solidFill>
                <a:latin typeface="Courier New"/>
                <a:ea typeface="Courier New"/>
                <a:cs typeface="Courier New"/>
                <a:sym typeface="Courier New"/>
              </a:rPr>
              <a:t>Security ‘IN’ the Cloud v/s Security ‘OF’ the Cloud</a:t>
            </a:r>
            <a:r>
              <a:rPr lang="en" sz="1600" b="1">
                <a:solidFill>
                  <a:srgbClr val="434343"/>
                </a:solidFill>
                <a:latin typeface="Courier New"/>
                <a:ea typeface="Courier New"/>
                <a:cs typeface="Courier New"/>
                <a:sym typeface="Courier New"/>
              </a:rPr>
              <a:t> </a:t>
            </a:r>
            <a:endParaRPr sz="1600" b="1">
              <a:solidFill>
                <a:srgbClr val="434343"/>
              </a:solidFill>
              <a:latin typeface="Courier New"/>
              <a:ea typeface="Courier New"/>
              <a:cs typeface="Courier New"/>
              <a:sym typeface="Courier New"/>
            </a:endParaRPr>
          </a:p>
        </p:txBody>
      </p:sp>
      <p:pic>
        <p:nvPicPr>
          <p:cNvPr id="101" name="Google Shape;101;p18"/>
          <p:cNvPicPr preferRelativeResize="0"/>
          <p:nvPr/>
        </p:nvPicPr>
        <p:blipFill>
          <a:blip r:embed="rId4">
            <a:alphaModFix/>
          </a:blip>
          <a:stretch>
            <a:fillRect/>
          </a:stretch>
        </p:blipFill>
        <p:spPr>
          <a:xfrm>
            <a:off x="1699875" y="1557050"/>
            <a:ext cx="5917068" cy="3281650"/>
          </a:xfrm>
          <a:prstGeom prst="rect">
            <a:avLst/>
          </a:prstGeom>
          <a:noFill/>
          <a:ln>
            <a:noFill/>
          </a:ln>
        </p:spPr>
      </p:pic>
      <p:sp>
        <p:nvSpPr>
          <p:cNvPr id="102" name="Google Shape;102;p18"/>
          <p:cNvSpPr txBox="1"/>
          <p:nvPr/>
        </p:nvSpPr>
        <p:spPr>
          <a:xfrm>
            <a:off x="1699813" y="4838700"/>
            <a:ext cx="59172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i="1">
                <a:solidFill>
                  <a:srgbClr val="3C78D8"/>
                </a:solidFill>
                <a:uFill>
                  <a:noFill/>
                </a:uFill>
                <a:hlinkClick r:id="rId5">
                  <a:extLst>
                    <a:ext uri="{A12FA001-AC4F-418D-AE19-62706E023703}">
                      <ahyp:hlinkClr xmlns:ahyp="http://schemas.microsoft.com/office/drawing/2018/hyperlinkcolor" val="tx"/>
                    </a:ext>
                  </a:extLst>
                </a:hlinkClick>
              </a:rPr>
              <a:t>(Source: https://aws.amazon.com/compliance/shared-responsibility-model/</a:t>
            </a:r>
            <a:r>
              <a:rPr lang="en" sz="1000" i="1">
                <a:solidFill>
                  <a:srgbClr val="3C78D8"/>
                </a:solidFill>
              </a:rPr>
              <a:t>) </a:t>
            </a:r>
            <a:endParaRPr sz="1000" i="1">
              <a:solidFill>
                <a:srgbClr val="3C78D8"/>
              </a:solidFill>
            </a:endParaRPr>
          </a:p>
        </p:txBody>
      </p:sp>
      <p:pic>
        <p:nvPicPr>
          <p:cNvPr id="103" name="Google Shape;103;p18"/>
          <p:cNvPicPr preferRelativeResize="0"/>
          <p:nvPr/>
        </p:nvPicPr>
        <p:blipFill>
          <a:blip r:embed="rId6">
            <a:alphaModFix/>
          </a:blip>
          <a:stretch>
            <a:fillRect/>
          </a:stretch>
        </p:blipFill>
        <p:spPr>
          <a:xfrm>
            <a:off x="8073100" y="4127000"/>
            <a:ext cx="1070900" cy="1016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7"/>
        <p:cNvGrpSpPr/>
        <p:nvPr/>
      </p:nvGrpSpPr>
      <p:grpSpPr>
        <a:xfrm>
          <a:off x="0" y="0"/>
          <a:ext cx="0" cy="0"/>
          <a:chOff x="0" y="0"/>
          <a:chExt cx="0" cy="0"/>
        </a:xfrm>
      </p:grpSpPr>
      <p:sp>
        <p:nvSpPr>
          <p:cNvPr id="108" name="Google Shape;108;p19"/>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AWS - Security Pillar </a:t>
            </a: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sp>
        <p:nvSpPr>
          <p:cNvPr id="109" name="Google Shape;109;p19"/>
          <p:cNvSpPr txBox="1"/>
          <p:nvPr/>
        </p:nvSpPr>
        <p:spPr>
          <a:xfrm>
            <a:off x="1613400" y="4536050"/>
            <a:ext cx="60675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i="1" u="sng">
                <a:solidFill>
                  <a:srgbClr val="3C78D8"/>
                </a:solidFill>
                <a:hlinkClick r:id="rId4">
                  <a:extLst>
                    <a:ext uri="{A12FA001-AC4F-418D-AE19-62706E023703}">
                      <ahyp:hlinkClr xmlns:ahyp="http://schemas.microsoft.com/office/drawing/2018/hyperlinkcolor" val="tx"/>
                    </a:ext>
                  </a:extLst>
                </a:hlinkClick>
              </a:rPr>
              <a:t>(Source: Security, Identity And Compliance in AWS) </a:t>
            </a:r>
            <a:endParaRPr sz="1000" i="1">
              <a:solidFill>
                <a:srgbClr val="3C78D8"/>
              </a:solidFill>
            </a:endParaRPr>
          </a:p>
        </p:txBody>
      </p:sp>
      <p:sp>
        <p:nvSpPr>
          <p:cNvPr id="110" name="Google Shape;110;p19"/>
          <p:cNvSpPr/>
          <p:nvPr/>
        </p:nvSpPr>
        <p:spPr>
          <a:xfrm>
            <a:off x="1612875" y="1477075"/>
            <a:ext cx="5876700" cy="2454000"/>
          </a:xfrm>
          <a:prstGeom prst="rect">
            <a:avLst/>
          </a:prstGeom>
          <a:solidFill>
            <a:srgbClr val="FFF2CC"/>
          </a:solidFill>
          <a:ln w="9525" cap="flat" cmpd="sng">
            <a:solidFill>
              <a:srgbClr val="999999"/>
            </a:solidFill>
            <a:prstDash val="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800" b="1"/>
          </a:p>
          <a:p>
            <a:pPr marL="0" lvl="0" indent="0" algn="ctr" rtl="0">
              <a:spcBef>
                <a:spcPts val="0"/>
              </a:spcBef>
              <a:spcAft>
                <a:spcPts val="0"/>
              </a:spcAft>
              <a:buNone/>
            </a:pPr>
            <a:r>
              <a:rPr lang="en" sz="1000" b="1">
                <a:solidFill>
                  <a:srgbClr val="5B0F00"/>
                </a:solidFill>
              </a:rPr>
              <a:t>“SECURITY PILLAR”</a:t>
            </a:r>
            <a:endParaRPr sz="1000" b="1">
              <a:solidFill>
                <a:srgbClr val="5B0F00"/>
              </a:solidFill>
            </a:endParaRPr>
          </a:p>
        </p:txBody>
      </p:sp>
      <p:sp>
        <p:nvSpPr>
          <p:cNvPr id="111" name="Google Shape;111;p19"/>
          <p:cNvSpPr/>
          <p:nvPr/>
        </p:nvSpPr>
        <p:spPr>
          <a:xfrm>
            <a:off x="1453650" y="3951875"/>
            <a:ext cx="6236700" cy="255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9"/>
          <p:cNvSpPr/>
          <p:nvPr/>
        </p:nvSpPr>
        <p:spPr>
          <a:xfrm>
            <a:off x="1352850" y="3998175"/>
            <a:ext cx="6438300" cy="25500"/>
          </a:xfrm>
          <a:prstGeom prst="rect">
            <a:avLst/>
          </a:prstGeom>
          <a:solidFill>
            <a:srgbClr val="F3F3F3"/>
          </a:solid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9"/>
          <p:cNvSpPr/>
          <p:nvPr/>
        </p:nvSpPr>
        <p:spPr>
          <a:xfrm>
            <a:off x="1706350" y="1682150"/>
            <a:ext cx="5602875" cy="262500"/>
          </a:xfrm>
          <a:prstGeom prst="flowChartProcess">
            <a:avLst/>
          </a:prstGeom>
          <a:solidFill>
            <a:srgbClr val="FFF2CC"/>
          </a:solidFill>
          <a:ln w="9525" cap="flat" cmpd="sng">
            <a:solidFill>
              <a:srgbClr val="999999"/>
            </a:solidFill>
            <a:prstDash val="dash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Identity &amp; Access Management (IAM Users, Roles, Groups, etc.)</a:t>
            </a:r>
            <a:endParaRPr/>
          </a:p>
        </p:txBody>
      </p:sp>
      <p:sp>
        <p:nvSpPr>
          <p:cNvPr id="114" name="Google Shape;114;p19"/>
          <p:cNvSpPr/>
          <p:nvPr/>
        </p:nvSpPr>
        <p:spPr>
          <a:xfrm>
            <a:off x="1706375" y="2023225"/>
            <a:ext cx="5602875" cy="262500"/>
          </a:xfrm>
          <a:prstGeom prst="flowChartProcess">
            <a:avLst/>
          </a:prstGeom>
          <a:solidFill>
            <a:srgbClr val="FFF2CC"/>
          </a:solidFill>
          <a:ln w="9525" cap="flat" cmpd="sng">
            <a:solidFill>
              <a:srgbClr val="999999"/>
            </a:solidFill>
            <a:prstDash val="dash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Detective Controls and Incident Response</a:t>
            </a:r>
            <a:endParaRPr/>
          </a:p>
        </p:txBody>
      </p:sp>
      <p:sp>
        <p:nvSpPr>
          <p:cNvPr id="115" name="Google Shape;115;p19"/>
          <p:cNvSpPr/>
          <p:nvPr/>
        </p:nvSpPr>
        <p:spPr>
          <a:xfrm>
            <a:off x="1706375" y="2871650"/>
            <a:ext cx="5602875" cy="402575"/>
          </a:xfrm>
          <a:prstGeom prst="flowChartProcess">
            <a:avLst/>
          </a:prstGeom>
          <a:solidFill>
            <a:srgbClr val="FFF2CC"/>
          </a:solidFill>
          <a:ln w="9525" cap="flat" cmpd="sng">
            <a:solidFill>
              <a:srgbClr val="999999"/>
            </a:solidFill>
            <a:prstDash val="dash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Data Protection</a:t>
            </a:r>
            <a:endParaRPr/>
          </a:p>
        </p:txBody>
      </p:sp>
      <p:sp>
        <p:nvSpPr>
          <p:cNvPr id="116" name="Google Shape;116;p19"/>
          <p:cNvSpPr/>
          <p:nvPr/>
        </p:nvSpPr>
        <p:spPr>
          <a:xfrm>
            <a:off x="1706475" y="3377425"/>
            <a:ext cx="5602875" cy="402575"/>
          </a:xfrm>
          <a:prstGeom prst="flowChartProcess">
            <a:avLst/>
          </a:prstGeom>
          <a:solidFill>
            <a:srgbClr val="FCE5CD"/>
          </a:solidFill>
          <a:ln w="9525" cap="flat" cmpd="sng">
            <a:solidFill>
              <a:srgbClr val="999999"/>
            </a:solidFill>
            <a:prstDash val="dash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Compliance</a:t>
            </a:r>
            <a:endParaRPr/>
          </a:p>
        </p:txBody>
      </p:sp>
      <p:sp>
        <p:nvSpPr>
          <p:cNvPr id="117" name="Google Shape;117;p19"/>
          <p:cNvSpPr/>
          <p:nvPr/>
        </p:nvSpPr>
        <p:spPr>
          <a:xfrm>
            <a:off x="1706350" y="2353550"/>
            <a:ext cx="5602875" cy="262500"/>
          </a:xfrm>
          <a:prstGeom prst="flowChartProcess">
            <a:avLst/>
          </a:prstGeom>
          <a:solidFill>
            <a:srgbClr val="FFF2CC"/>
          </a:solidFill>
          <a:ln w="9525" cap="flat" cmpd="sng">
            <a:solidFill>
              <a:srgbClr val="999999"/>
            </a:solidFill>
            <a:prstDash val="dashDot"/>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Infrastructure Protection</a:t>
            </a:r>
            <a:endParaRPr/>
          </a:p>
        </p:txBody>
      </p:sp>
      <p:pic>
        <p:nvPicPr>
          <p:cNvPr id="118" name="Google Shape;118;p19"/>
          <p:cNvPicPr preferRelativeResize="0"/>
          <p:nvPr/>
        </p:nvPicPr>
        <p:blipFill>
          <a:blip r:embed="rId5">
            <a:alphaModFix/>
          </a:blip>
          <a:stretch>
            <a:fillRect/>
          </a:stretch>
        </p:blipFill>
        <p:spPr>
          <a:xfrm>
            <a:off x="8073100" y="4127000"/>
            <a:ext cx="1070900" cy="1016501"/>
          </a:xfrm>
          <a:prstGeom prst="rect">
            <a:avLst/>
          </a:prstGeom>
          <a:noFill/>
          <a:ln>
            <a:noFill/>
          </a:ln>
        </p:spPr>
      </p:pic>
      <p:sp>
        <p:nvSpPr>
          <p:cNvPr id="119" name="Google Shape;119;p19"/>
          <p:cNvSpPr/>
          <p:nvPr/>
        </p:nvSpPr>
        <p:spPr>
          <a:xfrm>
            <a:off x="2496750" y="3463550"/>
            <a:ext cx="835800" cy="225000"/>
          </a:xfrm>
          <a:prstGeom prst="roundRect">
            <a:avLst>
              <a:gd name="adj" fmla="val 16667"/>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CSC</a:t>
            </a:r>
            <a:endParaRPr/>
          </a:p>
        </p:txBody>
      </p:sp>
      <p:sp>
        <p:nvSpPr>
          <p:cNvPr id="120" name="Google Shape;120;p19"/>
          <p:cNvSpPr/>
          <p:nvPr/>
        </p:nvSpPr>
        <p:spPr>
          <a:xfrm>
            <a:off x="5670925" y="3463550"/>
            <a:ext cx="835800" cy="225000"/>
          </a:xfrm>
          <a:prstGeom prst="roundRect">
            <a:avLst>
              <a:gd name="adj" fmla="val 16667"/>
            </a:avLst>
          </a:prstGeom>
          <a:solidFill>
            <a:schemeClr val="accent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CSP</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3"/>
                                        </p:tgtEl>
                                        <p:attrNameLst>
                                          <p:attrName>style.visibility</p:attrName>
                                        </p:attrNameLst>
                                      </p:cBhvr>
                                      <p:to>
                                        <p:strVal val="visible"/>
                                      </p:to>
                                    </p:set>
                                    <p:animEffect transition="in" filter="fade">
                                      <p:cBhvr>
                                        <p:cTn id="7" dur="1000"/>
                                        <p:tgtEl>
                                          <p:spTgt spid="1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4"/>
                                        </p:tgtEl>
                                        <p:attrNameLst>
                                          <p:attrName>style.visibility</p:attrName>
                                        </p:attrNameLst>
                                      </p:cBhvr>
                                      <p:to>
                                        <p:strVal val="visible"/>
                                      </p:to>
                                    </p:set>
                                    <p:animEffect transition="in" filter="fade">
                                      <p:cBhvr>
                                        <p:cTn id="12" dur="1000"/>
                                        <p:tgtEl>
                                          <p:spTgt spid="11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7"/>
                                        </p:tgtEl>
                                        <p:attrNameLst>
                                          <p:attrName>style.visibility</p:attrName>
                                        </p:attrNameLst>
                                      </p:cBhvr>
                                      <p:to>
                                        <p:strVal val="visible"/>
                                      </p:to>
                                    </p:set>
                                    <p:animEffect transition="in" filter="fade">
                                      <p:cBhvr>
                                        <p:cTn id="17" dur="1000"/>
                                        <p:tgtEl>
                                          <p:spTgt spid="11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5"/>
                                        </p:tgtEl>
                                        <p:attrNameLst>
                                          <p:attrName>style.visibility</p:attrName>
                                        </p:attrNameLst>
                                      </p:cBhvr>
                                      <p:to>
                                        <p:strVal val="visible"/>
                                      </p:to>
                                    </p:set>
                                    <p:animEffect transition="in" filter="fade">
                                      <p:cBhvr>
                                        <p:cTn id="22" dur="1000"/>
                                        <p:tgtEl>
                                          <p:spTgt spid="11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6"/>
                                        </p:tgtEl>
                                        <p:attrNameLst>
                                          <p:attrName>style.visibility</p:attrName>
                                        </p:attrNameLst>
                                      </p:cBhvr>
                                      <p:to>
                                        <p:strVal val="visible"/>
                                      </p:to>
                                    </p:set>
                                    <p:animEffect transition="in" filter="fade">
                                      <p:cBhvr>
                                        <p:cTn id="27" dur="1000"/>
                                        <p:tgtEl>
                                          <p:spTgt spid="116"/>
                                        </p:tgtEl>
                                      </p:cBhvr>
                                    </p:animEffect>
                                  </p:childTnLst>
                                </p:cTn>
                              </p:par>
                            </p:childTnLst>
                          </p:cTn>
                        </p:par>
                      </p:childTnLst>
                    </p:cTn>
                  </p:par>
                  <p:par>
                    <p:cTn id="28" fill="hold">
                      <p:stCondLst>
                        <p:cond delay="indefinite"/>
                      </p:stCondLst>
                      <p:childTnLst>
                        <p:par>
                          <p:cTn id="29" fill="hold">
                            <p:stCondLst>
                              <p:cond delay="0"/>
                            </p:stCondLst>
                            <p:childTnLst>
                              <p:par>
                                <p:cTn id="30" presetID="2" presetClass="entr" presetSubtype="8" fill="hold" nodeType="clickEffect">
                                  <p:stCondLst>
                                    <p:cond delay="0"/>
                                  </p:stCondLst>
                                  <p:childTnLst>
                                    <p:set>
                                      <p:cBhvr>
                                        <p:cTn id="31" dur="1" fill="hold">
                                          <p:stCondLst>
                                            <p:cond delay="0"/>
                                          </p:stCondLst>
                                        </p:cTn>
                                        <p:tgtEl>
                                          <p:spTgt spid="119"/>
                                        </p:tgtEl>
                                        <p:attrNameLst>
                                          <p:attrName>style.visibility</p:attrName>
                                        </p:attrNameLst>
                                      </p:cBhvr>
                                      <p:to>
                                        <p:strVal val="visible"/>
                                      </p:to>
                                    </p:set>
                                    <p:anim calcmode="lin" valueType="num">
                                      <p:cBhvr additive="base">
                                        <p:cTn id="32" dur="1900"/>
                                        <p:tgtEl>
                                          <p:spTgt spid="119"/>
                                        </p:tgtEl>
                                        <p:attrNameLst>
                                          <p:attrName>ppt_x</p:attrName>
                                        </p:attrNameLst>
                                      </p:cBhvr>
                                      <p:tavLst>
                                        <p:tav tm="0">
                                          <p:val>
                                            <p:strVal val="#ppt_x-1"/>
                                          </p:val>
                                        </p:tav>
                                        <p:tav tm="100000">
                                          <p:val>
                                            <p:strVal val="#ppt_x"/>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nodeType="clickEffect">
                                  <p:stCondLst>
                                    <p:cond delay="0"/>
                                  </p:stCondLst>
                                  <p:childTnLst>
                                    <p:set>
                                      <p:cBhvr>
                                        <p:cTn id="36" dur="1" fill="hold">
                                          <p:stCondLst>
                                            <p:cond delay="0"/>
                                          </p:stCondLst>
                                        </p:cTn>
                                        <p:tgtEl>
                                          <p:spTgt spid="120"/>
                                        </p:tgtEl>
                                        <p:attrNameLst>
                                          <p:attrName>style.visibility</p:attrName>
                                        </p:attrNameLst>
                                      </p:cBhvr>
                                      <p:to>
                                        <p:strVal val="visible"/>
                                      </p:to>
                                    </p:set>
                                    <p:anim calcmode="lin" valueType="num">
                                      <p:cBhvr additive="base">
                                        <p:cTn id="37" dur="1000"/>
                                        <p:tgtEl>
                                          <p:spTgt spid="12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4"/>
        <p:cNvGrpSpPr/>
        <p:nvPr/>
      </p:nvGrpSpPr>
      <p:grpSpPr>
        <a:xfrm>
          <a:off x="0" y="0"/>
          <a:ext cx="0" cy="0"/>
          <a:chOff x="0" y="0"/>
          <a:chExt cx="0" cy="0"/>
        </a:xfrm>
      </p:grpSpPr>
      <p:sp>
        <p:nvSpPr>
          <p:cNvPr id="125" name="Google Shape;125;p20"/>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AWS Security - Perspective &amp; Services</a:t>
            </a: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pic>
        <p:nvPicPr>
          <p:cNvPr id="126" name="Google Shape;126;p20"/>
          <p:cNvPicPr preferRelativeResize="0"/>
          <p:nvPr/>
        </p:nvPicPr>
        <p:blipFill rotWithShape="1">
          <a:blip r:embed="rId4">
            <a:alphaModFix/>
          </a:blip>
          <a:srcRect l="4479"/>
          <a:stretch/>
        </p:blipFill>
        <p:spPr>
          <a:xfrm>
            <a:off x="750775" y="1125438"/>
            <a:ext cx="7322325" cy="3328374"/>
          </a:xfrm>
          <a:prstGeom prst="rect">
            <a:avLst/>
          </a:prstGeom>
          <a:noFill/>
          <a:ln>
            <a:noFill/>
          </a:ln>
        </p:spPr>
      </p:pic>
      <p:sp>
        <p:nvSpPr>
          <p:cNvPr id="127" name="Google Shape;127;p20"/>
          <p:cNvSpPr txBox="1"/>
          <p:nvPr/>
        </p:nvSpPr>
        <p:spPr>
          <a:xfrm>
            <a:off x="2255975" y="4561525"/>
            <a:ext cx="49302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i="1">
                <a:solidFill>
                  <a:srgbClr val="3C78D8"/>
                </a:solidFill>
              </a:rPr>
              <a:t>(Source: AWS CAF Security Perspective Capabilities)</a:t>
            </a:r>
            <a:endParaRPr sz="1000" i="1">
              <a:solidFill>
                <a:srgbClr val="3C78D8"/>
              </a:solidFill>
            </a:endParaRPr>
          </a:p>
        </p:txBody>
      </p:sp>
      <p:pic>
        <p:nvPicPr>
          <p:cNvPr id="128" name="Google Shape;128;p20"/>
          <p:cNvPicPr preferRelativeResize="0"/>
          <p:nvPr/>
        </p:nvPicPr>
        <p:blipFill>
          <a:blip r:embed="rId5">
            <a:alphaModFix/>
          </a:blip>
          <a:stretch>
            <a:fillRect/>
          </a:stretch>
        </p:blipFill>
        <p:spPr>
          <a:xfrm>
            <a:off x="8073100" y="4127000"/>
            <a:ext cx="1070900" cy="10165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2"/>
        <p:cNvGrpSpPr/>
        <p:nvPr/>
      </p:nvGrpSpPr>
      <p:grpSpPr>
        <a:xfrm>
          <a:off x="0" y="0"/>
          <a:ext cx="0" cy="0"/>
          <a:chOff x="0" y="0"/>
          <a:chExt cx="0" cy="0"/>
        </a:xfrm>
      </p:grpSpPr>
      <p:sp>
        <p:nvSpPr>
          <p:cNvPr id="133" name="Google Shape;133;p21"/>
          <p:cNvSpPr txBox="1">
            <a:spLocks noGrp="1"/>
          </p:cNvSpPr>
          <p:nvPr>
            <p:ph type="title" idx="4294967295"/>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b="1">
                <a:solidFill>
                  <a:schemeClr val="accent2"/>
                </a:solidFill>
                <a:latin typeface="Courier New"/>
                <a:ea typeface="Courier New"/>
                <a:cs typeface="Courier New"/>
                <a:sym typeface="Courier New"/>
              </a:rPr>
              <a:t>$ AWS Security - Perspective &amp; Services</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a:p>
            <a:pPr marL="457200" lvl="0" indent="-388620" algn="l" rtl="0">
              <a:spcBef>
                <a:spcPts val="0"/>
              </a:spcBef>
              <a:spcAft>
                <a:spcPts val="0"/>
              </a:spcAft>
              <a:buClr>
                <a:schemeClr val="accent2"/>
              </a:buClr>
              <a:buSzPct val="100000"/>
              <a:buFont typeface="Roboto Slab"/>
              <a:buChar char="●"/>
            </a:pPr>
            <a:r>
              <a:rPr lang="en" b="1">
                <a:solidFill>
                  <a:schemeClr val="accent2"/>
                </a:solidFill>
                <a:latin typeface="Roboto Slab"/>
                <a:ea typeface="Roboto Slab"/>
                <a:cs typeface="Roboto Slab"/>
                <a:sym typeface="Roboto Slab"/>
              </a:rPr>
              <a:t>CSPs are responsible for their cloud based infrastructure to be </a:t>
            </a:r>
            <a:r>
              <a:rPr lang="en" b="1">
                <a:solidFill>
                  <a:srgbClr val="FCE5CD"/>
                </a:solidFill>
                <a:latin typeface="Roboto Slab"/>
                <a:ea typeface="Roboto Slab"/>
                <a:cs typeface="Roboto Slab"/>
                <a:sym typeface="Roboto Slab"/>
              </a:rPr>
              <a:t>COMPLIANT</a:t>
            </a:r>
            <a:r>
              <a:rPr lang="en" b="1">
                <a:solidFill>
                  <a:schemeClr val="accent2"/>
                </a:solidFill>
                <a:latin typeface="Roboto Slab"/>
                <a:ea typeface="Roboto Slab"/>
                <a:cs typeface="Roboto Slab"/>
                <a:sym typeface="Roboto Slab"/>
              </a:rPr>
              <a:t>.</a:t>
            </a:r>
            <a:endParaRPr b="1">
              <a:solidFill>
                <a:schemeClr val="accent2"/>
              </a:solidFill>
              <a:latin typeface="Roboto Slab"/>
              <a:ea typeface="Roboto Slab"/>
              <a:cs typeface="Roboto Slab"/>
              <a:sym typeface="Roboto Slab"/>
            </a:endParaRPr>
          </a:p>
          <a:p>
            <a:pPr marL="457200" lvl="0" indent="-388620" algn="l" rtl="0">
              <a:spcBef>
                <a:spcPts val="0"/>
              </a:spcBef>
              <a:spcAft>
                <a:spcPts val="0"/>
              </a:spcAft>
              <a:buClr>
                <a:schemeClr val="accent2"/>
              </a:buClr>
              <a:buSzPct val="100000"/>
              <a:buFont typeface="Roboto Slab"/>
              <a:buChar char="●"/>
            </a:pPr>
            <a:r>
              <a:rPr lang="en" b="1">
                <a:solidFill>
                  <a:schemeClr val="accent2"/>
                </a:solidFill>
                <a:latin typeface="Roboto Slab"/>
                <a:ea typeface="Roboto Slab"/>
                <a:cs typeface="Roboto Slab"/>
                <a:sym typeface="Roboto Slab"/>
              </a:rPr>
              <a:t>CSCs are responsible for the </a:t>
            </a:r>
            <a:r>
              <a:rPr lang="en" b="1">
                <a:solidFill>
                  <a:srgbClr val="FCE5CD"/>
                </a:solidFill>
                <a:latin typeface="Roboto Slab"/>
                <a:ea typeface="Roboto Slab"/>
                <a:cs typeface="Roboto Slab"/>
                <a:sym typeface="Roboto Slab"/>
              </a:rPr>
              <a:t>COMPLIANCE</a:t>
            </a:r>
            <a:r>
              <a:rPr lang="en" b="1">
                <a:solidFill>
                  <a:schemeClr val="accent2"/>
                </a:solidFill>
                <a:latin typeface="Roboto Slab"/>
                <a:ea typeface="Roboto Slab"/>
                <a:cs typeface="Roboto Slab"/>
                <a:sym typeface="Roboto Slab"/>
              </a:rPr>
              <a:t> of their own data, networks, applications, and operating systems that lives in the cloud.</a:t>
            </a:r>
            <a:endParaRPr b="1">
              <a:solidFill>
                <a:schemeClr val="accent2"/>
              </a:solidFill>
              <a:latin typeface="Roboto Slab"/>
              <a:ea typeface="Roboto Slab"/>
              <a:cs typeface="Roboto Slab"/>
              <a:sym typeface="Roboto Slab"/>
            </a:endParaRPr>
          </a:p>
          <a:p>
            <a:pPr marL="457200" lvl="0" indent="0" algn="l" rtl="0">
              <a:spcBef>
                <a:spcPts val="0"/>
              </a:spcBef>
              <a:spcAft>
                <a:spcPts val="0"/>
              </a:spcAft>
              <a:buNone/>
            </a:pPr>
            <a:endParaRPr b="1">
              <a:solidFill>
                <a:schemeClr val="accent2"/>
              </a:solidFill>
              <a:latin typeface="Roboto Slab"/>
              <a:ea typeface="Roboto Slab"/>
              <a:cs typeface="Roboto Slab"/>
              <a:sym typeface="Roboto Slab"/>
            </a:endParaRPr>
          </a:p>
          <a:p>
            <a:pPr marL="457200" lvl="0" indent="457200" algn="l" rtl="0">
              <a:spcBef>
                <a:spcPts val="0"/>
              </a:spcBef>
              <a:spcAft>
                <a:spcPts val="0"/>
              </a:spcAft>
              <a:buNone/>
            </a:pPr>
            <a:r>
              <a:rPr lang="en" b="1">
                <a:solidFill>
                  <a:schemeClr val="accent2"/>
                </a:solidFill>
                <a:latin typeface="Roboto Slab"/>
                <a:ea typeface="Roboto Slab"/>
                <a:cs typeface="Roboto Slab"/>
                <a:sym typeface="Roboto Slab"/>
              </a:rPr>
              <a:t>Important Note:</a:t>
            </a:r>
            <a:r>
              <a:rPr lang="en" b="1">
                <a:solidFill>
                  <a:srgbClr val="FCE5CD"/>
                </a:solidFill>
                <a:latin typeface="Roboto Slab"/>
                <a:ea typeface="Roboto Slab"/>
                <a:cs typeface="Roboto Slab"/>
                <a:sym typeface="Roboto Slab"/>
              </a:rPr>
              <a:t> </a:t>
            </a:r>
            <a:endParaRPr b="1">
              <a:solidFill>
                <a:srgbClr val="FCE5CD"/>
              </a:solidFill>
              <a:latin typeface="Roboto Slab"/>
              <a:ea typeface="Roboto Slab"/>
              <a:cs typeface="Roboto Slab"/>
              <a:sym typeface="Roboto Slab"/>
            </a:endParaRPr>
          </a:p>
          <a:p>
            <a:pPr marL="457200" lvl="0" indent="457200" algn="l" rtl="0">
              <a:spcBef>
                <a:spcPts val="0"/>
              </a:spcBef>
              <a:spcAft>
                <a:spcPts val="0"/>
              </a:spcAft>
              <a:buNone/>
            </a:pPr>
            <a:r>
              <a:rPr lang="en" b="1">
                <a:solidFill>
                  <a:srgbClr val="FCE5CD"/>
                </a:solidFill>
                <a:latin typeface="Roboto Slab"/>
                <a:ea typeface="Roboto Slab"/>
                <a:cs typeface="Roboto Slab"/>
                <a:sym typeface="Roboto Slab"/>
              </a:rPr>
              <a:t>Compliance (Act) ≠ Security (Objective)</a:t>
            </a:r>
            <a:br>
              <a:rPr lang="en" b="1">
                <a:solidFill>
                  <a:srgbClr val="666666"/>
                </a:solidFill>
                <a:latin typeface="Roboto Slab"/>
                <a:ea typeface="Roboto Slab"/>
                <a:cs typeface="Roboto Slab"/>
                <a:sym typeface="Roboto Slab"/>
              </a:rPr>
            </a:br>
            <a:r>
              <a:rPr lang="en" b="1">
                <a:solidFill>
                  <a:srgbClr val="666666"/>
                </a:solidFill>
                <a:latin typeface="Roboto Slab"/>
                <a:ea typeface="Roboto Slab"/>
                <a:cs typeface="Roboto Slab"/>
                <a:sym typeface="Roboto Slab"/>
              </a:rPr>
              <a:t>       </a:t>
            </a:r>
            <a:br>
              <a:rPr lang="en" b="1">
                <a:solidFill>
                  <a:srgbClr val="666666"/>
                </a:solidFill>
                <a:latin typeface="Roboto Slab"/>
                <a:ea typeface="Roboto Slab"/>
                <a:cs typeface="Roboto Slab"/>
                <a:sym typeface="Roboto Slab"/>
              </a:rPr>
            </a:br>
            <a:endParaRPr b="1">
              <a:solidFill>
                <a:srgbClr val="666666"/>
              </a:solidFill>
              <a:latin typeface="Roboto Slab"/>
              <a:ea typeface="Roboto Slab"/>
              <a:cs typeface="Roboto Slab"/>
              <a:sym typeface="Roboto Slab"/>
            </a:endParaRPr>
          </a:p>
        </p:txBody>
      </p:sp>
      <p:pic>
        <p:nvPicPr>
          <p:cNvPr id="134" name="Google Shape;134;p21"/>
          <p:cNvPicPr preferRelativeResize="0"/>
          <p:nvPr/>
        </p:nvPicPr>
        <p:blipFill>
          <a:blip r:embed="rId4">
            <a:alphaModFix/>
          </a:blip>
          <a:stretch>
            <a:fillRect/>
          </a:stretch>
        </p:blipFill>
        <p:spPr>
          <a:xfrm>
            <a:off x="8073100" y="4127000"/>
            <a:ext cx="1070900" cy="1016501"/>
          </a:xfrm>
          <a:prstGeom prst="rect">
            <a:avLst/>
          </a:prstGeom>
          <a:noFill/>
          <a:ln>
            <a:noFill/>
          </a:ln>
        </p:spPr>
      </p:pic>
      <p:sp>
        <p:nvSpPr>
          <p:cNvPr id="135" name="Google Shape;135;p21"/>
          <p:cNvSpPr/>
          <p:nvPr/>
        </p:nvSpPr>
        <p:spPr>
          <a:xfrm>
            <a:off x="1145350" y="3575250"/>
            <a:ext cx="6261000" cy="825300"/>
          </a:xfrm>
          <a:prstGeom prst="flowChartAlternateProcess">
            <a:avLst/>
          </a:prstGeom>
          <a:noFill/>
          <a:ln w="28575" cap="flat" cmpd="sng">
            <a:solidFill>
              <a:srgbClr val="FCE5C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1356</Words>
  <Application>Microsoft Macintosh PowerPoint</Application>
  <PresentationFormat>On-screen Show (16:9)</PresentationFormat>
  <Paragraphs>178</Paragraphs>
  <Slides>22</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Roboto Slab</vt:lpstr>
      <vt:lpstr>Courier New</vt:lpstr>
      <vt:lpstr>Simple Dark</vt:lpstr>
      <vt:lpstr>AWS Security Series  Part 1: AWS Security Fundamentals &amp;  Audit Best Practices           Nitin Sharma CyberSecurity and DevSecOps Engineer LinkedIn: linkedin.com/in/nitins87  Quora: quora.com/profile/NitinS-1 Blog: 4hathacker.in</vt:lpstr>
      <vt:lpstr>Contents            </vt:lpstr>
      <vt:lpstr>$ whoami           </vt:lpstr>
      <vt:lpstr>$ whoami (in the past…)           </vt:lpstr>
      <vt:lpstr>$ AWS Well Architected Framework            </vt:lpstr>
      <vt:lpstr>$ AWS Shared Responsibility Model                  C           S           C            C           S           P</vt:lpstr>
      <vt:lpstr>$ AWS - Security Pillar            </vt:lpstr>
      <vt:lpstr>$ AWS Security - Perspective &amp; Services           </vt:lpstr>
      <vt:lpstr>$ AWS Security - Perspective &amp; Services  CSPs are responsible for their cloud based infrastructure to be COMPLIANT. CSCs are responsible for the COMPLIANCE of their own data, networks, applications, and operating systems that lives in the cloud.  Important Note:  Compliance (Act) ≠ Security (Objective)         </vt:lpstr>
      <vt:lpstr>$ AWS Security - Perspective &amp; Services           </vt:lpstr>
      <vt:lpstr>$ AWS Security - Perspective &amp; Services           </vt:lpstr>
      <vt:lpstr>$ AWS Security Auditing  A Cloud Security Audit refers to an independent examination of internal and external (cloud) processes as per the scope defined by applicable regulatory requirements and organisational policies, performed by a qualified personnel/assessor. This could be either Internal or External based on the objectives and expectations. Important Note:        Audit = Proving (or Disproving) Compliance </vt:lpstr>
      <vt:lpstr>$ AWS Security Auditing  Usually the assessment/examination is based on some control requirements. E.g. Security Control XY(#N) Ensure that there are no AWS IAM users with the administrator permissions (privileged users)  in the AWS account while adhering to AWS IAM Security Best Practices.   </vt:lpstr>
      <vt:lpstr>$ AWS Security Auditing  Understand when that rule is said to be COMPLIANT, No IAM users assigned with AWS Managed Policies that give them Administrator, Power User or Full Access to permissions to any AWS Service. No IAM user assigned permissions to Create, Update or Delete all kind of AWS resources.     </vt:lpstr>
      <vt:lpstr>$ AWS Security Auditing  CIS Amazon Foundations Standard Control 1.13 - Ensure MFA is enabled for the “root” account. Payment Card Industry Data Security Standard (PCI DSS) PCI.IAM.5 - Virtual MFA should be enabled for “root” user.     </vt:lpstr>
      <vt:lpstr>$ AWS Security Auditing  Tools of Trade, Proprietary:  CheckPoint CloudGuard Dome9 CloudHealth by VMware Open Source: ScoutSuite Prowler    </vt:lpstr>
      <vt:lpstr>$ AWS Security Auditing CheckPoint CloudGuard Dome9     </vt:lpstr>
      <vt:lpstr>$ AWS Security Auditing Prowler     </vt:lpstr>
      <vt:lpstr>$ Demo - AWS Security Audit with Prowler           </vt:lpstr>
      <vt:lpstr>$ Demo - AWS Security Audit with Prowler           </vt:lpstr>
      <vt:lpstr>$ AWS Security Audit - Cloud Audit Academy  Cloud Audit Academy (CAA) is an Amazon Web Services (AWS) Security Auditing Free Digital Training and Learning Path designed for those that are in auditing, risk, and compliance roles and are involved in assessing regulated workloads in the cloud. (Announced in June 2017)         Link: https://aws.amazon.com/compliance/auditor-learning-path/</vt:lpstr>
      <vt:lpstr>   Thank You...  For queries feel free to connect with AWS Delhi User Group at:   AWS Delhi User Group (Meet-Up) - Learn Together, Grow Together   AWS User Group Delhi NCR (Follow us on LinkedIn Page)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Security Series  Part 1: AWS Security Fundamentals &amp;  Audit Best Practices           Nitin Sharma CyberSecurity and DevSecOps Engineer LinkedIn: linkedin.com/in/nitins87  Quora: quora.com/profile/NitinS-1 Blog: 4hathacker.in</dc:title>
  <cp:lastModifiedBy>Nitin Sharma</cp:lastModifiedBy>
  <cp:revision>3</cp:revision>
  <dcterms:modified xsi:type="dcterms:W3CDTF">2021-06-21T02:24:40Z</dcterms:modified>
</cp:coreProperties>
</file>